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7_45FD9A80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1" r:id="rId5"/>
    <p:sldId id="7285" r:id="rId6"/>
    <p:sldId id="7286" r:id="rId7"/>
    <p:sldId id="262" r:id="rId8"/>
    <p:sldId id="7290" r:id="rId9"/>
    <p:sldId id="7291" r:id="rId10"/>
    <p:sldId id="7293" r:id="rId11"/>
    <p:sldId id="263" r:id="rId12"/>
    <p:sldId id="264" r:id="rId13"/>
    <p:sldId id="265" r:id="rId14"/>
    <p:sldId id="7283" r:id="rId15"/>
    <p:sldId id="7284" r:id="rId16"/>
    <p:sldId id="7282" r:id="rId17"/>
    <p:sldId id="260" r:id="rId18"/>
  </p:sldIdLst>
  <p:sldSz cx="12192000" cy="6858000"/>
  <p:notesSz cx="6881813" cy="9296400"/>
  <p:embeddedFontLst>
    <p:embeddedFont>
      <p:font typeface="Helvetica" panose="020B0604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447FBE-78DF-4BB5-4054-DBA5BC168C30}" name="Chris Banton" initials="CB" userId="S::chrisb@ema-eda.com::8d077f62-92ca-467e-a978-3bf6d1a92e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anton" initials="CB" lastIdx="13" clrIdx="0">
    <p:extLst>
      <p:ext uri="{19B8F6BF-5375-455C-9EA6-DF929625EA0E}">
        <p15:presenceInfo xmlns:p15="http://schemas.microsoft.com/office/powerpoint/2012/main" userId="S-1-5-21-1390067357-1004336348-839522115-1437" providerId="AD"/>
      </p:ext>
    </p:extLst>
  </p:cmAuthor>
  <p:cmAuthor id="2" name="Brittany Wegman" initials="BW" lastIdx="1" clrIdx="1">
    <p:extLst>
      <p:ext uri="{19B8F6BF-5375-455C-9EA6-DF929625EA0E}">
        <p15:presenceInfo xmlns:p15="http://schemas.microsoft.com/office/powerpoint/2012/main" userId="S::brittanyw@ema-eda.com::8fe1f6d2-707e-42a4-a275-c9a69aada7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3F3F3"/>
    <a:srgbClr val="F1F1F1"/>
    <a:srgbClr val="391E01"/>
    <a:srgbClr val="5D2303"/>
    <a:srgbClr val="9C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ECB9B-0BF2-4027-99A8-E9392FB697AD}" v="2" dt="2024-04-15T16:41:08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7_45FD9A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4B40A8-F69D-4190-8FA6-72EB4B327C62}" authorId="{5C447FBE-78DF-4BB5-4054-DBA5BC168C30}" created="2024-04-16T13:46:46.4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74248064" sldId="263"/>
      <ac:picMk id="10" creationId="{DA0B52E4-7EDC-2E35-200B-72412FCC95B2}"/>
    </ac:deMkLst>
    <p188:txBody>
      <a:bodyPr/>
      <a:lstStyle/>
      <a:p>
        <a:r>
          <a:rPr lang="en-US"/>
          <a:t>Replace image with UL image or image from Capture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B840575-5E0F-44DE-B6D3-F53E739DAAA4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B521C93-FE49-4222-A8E0-B6F295087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FAF95F9-BC1D-4D53-B9A5-560A2E7FC715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B0319F6-90DD-4B20-B244-B7BA77901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2FC5-4457-4EB6-8CE4-17913F8AC63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5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2F85EB-9907-47A9-BE61-D512C7A71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6524"/>
            <a:ext cx="1981200" cy="495300"/>
          </a:xfrm>
          <a:prstGeom prst="rect">
            <a:avLst/>
          </a:prstGeom>
        </p:spPr>
      </p:pic>
      <p:pic>
        <p:nvPicPr>
          <p:cNvPr id="3" name="Picture 2" descr="A diagram of a house&#10;&#10;Description automatically generated with medium confidence">
            <a:extLst>
              <a:ext uri="{FF2B5EF4-FFF2-40B4-BE49-F238E27FC236}">
                <a16:creationId xmlns:a16="http://schemas.microsoft.com/office/drawing/2014/main" id="{E5738ECA-9744-9D96-29B8-40478DF3D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582"/>
            <a:ext cx="12192000" cy="30289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DA8B04-6C22-4B4B-EDF7-A93A2B7093B1}"/>
              </a:ext>
            </a:extLst>
          </p:cNvPr>
          <p:cNvSpPr/>
          <p:nvPr userDrawn="1"/>
        </p:nvSpPr>
        <p:spPr>
          <a:xfrm>
            <a:off x="3686832" y="1664898"/>
            <a:ext cx="4818332" cy="1216324"/>
          </a:xfrm>
          <a:prstGeom prst="rect">
            <a:avLst/>
          </a:prstGeom>
          <a:solidFill>
            <a:srgbClr val="F1F1F1">
              <a:alpha val="6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663FAC0D-2BEA-E96F-C501-BB3C5A0E8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6832" y="1697751"/>
            <a:ext cx="481833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5400" b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[Topic]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16F01DEE-2417-B6DB-5E9D-40CC69FECB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95A240-6EE6-43CC-9F8B-03CBD3C5949B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2643F532-1B6A-8BA5-B4A5-739A31988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FFEA756-77F6-72F2-BBA7-6D4515D873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3CBC6D2-1155-3AA4-BFDE-14AC1B3A3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5884" y="4435885"/>
            <a:ext cx="7100228" cy="515938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09238F3-10D4-2BB2-BA4E-5F8E13BC8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75049" y="1417615"/>
            <a:ext cx="1441897" cy="433515"/>
          </a:xfrm>
          <a:solidFill>
            <a:srgbClr val="F3F3F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[Category]</a:t>
            </a:r>
          </a:p>
        </p:txBody>
      </p:sp>
    </p:spTree>
    <p:extLst>
      <p:ext uri="{BB962C8B-B14F-4D97-AF65-F5344CB8AC3E}">
        <p14:creationId xmlns:p14="http://schemas.microsoft.com/office/powerpoint/2010/main" val="2431305120"/>
      </p:ext>
    </p:extLst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ADC9DF37-BCE7-AEEF-84E8-DF416E2F8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991" y="1"/>
            <a:ext cx="9011009" cy="137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5125E6-FCDF-88BC-6F71-1D99C0D89A08}"/>
              </a:ext>
            </a:extLst>
          </p:cNvPr>
          <p:cNvSpPr/>
          <p:nvPr userDrawn="1"/>
        </p:nvSpPr>
        <p:spPr>
          <a:xfrm>
            <a:off x="0" y="0"/>
            <a:ext cx="3278267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0111" y="6354765"/>
            <a:ext cx="1320800" cy="365125"/>
          </a:xfrm>
        </p:spPr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455" y="6336700"/>
            <a:ext cx="3657600" cy="365125"/>
          </a:xfrm>
        </p:spPr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97599" y="6336699"/>
            <a:ext cx="1316736" cy="365125"/>
          </a:xfrm>
        </p:spPr>
        <p:txBody>
          <a:bodyPr/>
          <a:lstStyle/>
          <a:p>
            <a:fld id="{BF435781-B7A8-4F7C-A567-1FA5D8B0F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0111" y="1600201"/>
            <a:ext cx="10972800" cy="4525963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BE0D76-C907-40D1-BA44-5E70A8E62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11" y="6271612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088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32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CBCD-53D4-47FB-862B-32A95DE437B3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800"/>
            <a:ext cx="12192000" cy="0"/>
          </a:xfrm>
          <a:prstGeom prst="line">
            <a:avLst/>
          </a:prstGeom>
          <a:ln w="12700">
            <a:solidFill>
              <a:srgbClr val="5D2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209789-9DAE-48BF-952A-034ADD58B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6524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13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0111" y="6354765"/>
            <a:ext cx="1320800" cy="365125"/>
          </a:xfrm>
        </p:spPr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0455" y="6336700"/>
            <a:ext cx="3657600" cy="365125"/>
          </a:xfrm>
        </p:spPr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97599" y="6336699"/>
            <a:ext cx="1316736" cy="365125"/>
          </a:xfrm>
        </p:spPr>
        <p:txBody>
          <a:bodyPr/>
          <a:lstStyle/>
          <a:p>
            <a:fld id="{BF435781-B7A8-4F7C-A567-1FA5D8B0F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0111" y="1600201"/>
            <a:ext cx="10972800" cy="4525963"/>
          </a:xfrm>
        </p:spPr>
        <p:txBody>
          <a:bodyPr/>
          <a:lstStyle>
            <a:lvl1pPr>
              <a:defRPr sz="2400">
                <a:latin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</a:defRPr>
            </a:lvl3pPr>
            <a:lvl4pPr>
              <a:defRPr sz="1800">
                <a:latin typeface="Helvetica" panose="020B0604020202020204" pitchFamily="34" charset="0"/>
              </a:defRPr>
            </a:lvl4pPr>
            <a:lvl5pPr>
              <a:defRPr sz="1800"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BE0D76-C907-40D1-BA44-5E70A8E62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11" y="6271612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17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4836346-AFFE-FE2B-626D-629ED6427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215F7-4D47-4298-8C0E-2336653C1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6136257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85997-C4F3-49ED-A0CC-FA4C4FE2E7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61362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[closing info]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2163B-0E50-4FC8-9064-4C8DB5D4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76-E152-4A72-A373-09EBD747B30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6F1B-90D1-40C4-AB24-B5E2B513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775D3-79AC-49A7-ACCE-C252B0B5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36D3-6423-4164-A18F-2BED867A686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E52EA-0ECC-E196-C918-6617FB5EA0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6524"/>
            <a:ext cx="1981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B795A240-6EE6-43CC-9F8B-03CBD3C5949B}" type="datetime1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/>
              <a:t>EMA Design Automation,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BF435781-B7A8-4F7C-A567-1FA5D8B0F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9" r:id="rId4"/>
    <p:sldLayoutId id="2147483660" r:id="rId5"/>
  </p:sldLayoutIdLst>
  <p:transition/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26" Type="http://schemas.openxmlformats.org/officeDocument/2006/relationships/image" Target="../media/image46.png"/><Relationship Id="rId3" Type="http://schemas.openxmlformats.org/officeDocument/2006/relationships/image" Target="../media/image28.jpeg"/><Relationship Id="rId21" Type="http://schemas.openxmlformats.org/officeDocument/2006/relationships/image" Target="../media/image14.png"/><Relationship Id="rId34" Type="http://schemas.openxmlformats.org/officeDocument/2006/relationships/image" Target="../media/image54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5" Type="http://schemas.openxmlformats.org/officeDocument/2006/relationships/image" Target="../media/image45.png"/><Relationship Id="rId33" Type="http://schemas.openxmlformats.org/officeDocument/2006/relationships/image" Target="../media/image5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20" Type="http://schemas.openxmlformats.org/officeDocument/2006/relationships/image" Target="../media/image13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16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5.png"/><Relationship Id="rId19" Type="http://schemas.openxmlformats.org/officeDocument/2006/relationships/image" Target="../media/image12.png"/><Relationship Id="rId31" Type="http://schemas.openxmlformats.org/officeDocument/2006/relationships/image" Target="../media/image51.sv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Relationship Id="rId22" Type="http://schemas.openxmlformats.org/officeDocument/2006/relationships/image" Target="../media/image15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07_45FD9A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938CDF-C16E-528B-9815-2561F522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539" y="1634372"/>
            <a:ext cx="4956916" cy="1226135"/>
          </a:xfrm>
        </p:spPr>
        <p:txBody>
          <a:bodyPr/>
          <a:lstStyle/>
          <a:p>
            <a:r>
              <a:rPr lang="en-US" sz="4000" dirty="0"/>
              <a:t>Deconstructing the Modern CAD Library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00760-446B-C5EF-796A-37288468CB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B814E-36D5-6C46-643B-2379D81090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46E6C-8FFD-18D3-E0FF-7FB237F635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B87CAE-77FD-4C15-AD36-33719AE1D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45884" y="4435884"/>
            <a:ext cx="7100228" cy="1101315"/>
          </a:xfrm>
        </p:spPr>
        <p:txBody>
          <a:bodyPr/>
          <a:lstStyle/>
          <a:p>
            <a:r>
              <a:rPr lang="en-US" sz="2800" dirty="0"/>
              <a:t>Roger Chin</a:t>
            </a:r>
          </a:p>
          <a:p>
            <a:r>
              <a:rPr lang="en-US" sz="2800" dirty="0"/>
              <a:t>Application Engineer</a:t>
            </a:r>
          </a:p>
        </p:txBody>
      </p:sp>
    </p:spTree>
    <p:extLst>
      <p:ext uri="{BB962C8B-B14F-4D97-AF65-F5344CB8AC3E}">
        <p14:creationId xmlns:p14="http://schemas.microsoft.com/office/powerpoint/2010/main" val="38880348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647B2-85C2-651D-ABE7-BA08CEA08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F594C09-224C-21A0-4801-60AF94CF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Common Challenges for Internal Part Numbering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C8F86-C402-EE85-D0E0-5E7F5BA6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11" y="6354765"/>
            <a:ext cx="132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EC60B70-FE9B-4399-90AF-D829FC9BE117}" type="datetime1">
              <a:rPr lang="en-US" smtClean="0"/>
              <a:pPr>
                <a:spcAft>
                  <a:spcPts val="600"/>
                </a:spcAft>
              </a:pPr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D8A25-8983-3EC1-B794-A8D91415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0455" y="6336700"/>
            <a:ext cx="3657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DBAF2-73A2-F959-4A80-C4E65475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7599" y="6336699"/>
            <a:ext cx="13167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435781-B7A8-4F7C-A567-1FA5D8B0F1B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E439464-4432-27A0-3616-E990CA9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600201"/>
            <a:ext cx="4762289" cy="4525963"/>
          </a:xfrm>
        </p:spPr>
        <p:txBody>
          <a:bodyPr>
            <a:normAutofit/>
          </a:bodyPr>
          <a:lstStyle/>
          <a:p>
            <a:r>
              <a:rPr lang="en-US" b="1" dirty="0"/>
              <a:t>Building a part number system and mapping to relational tables</a:t>
            </a:r>
          </a:p>
          <a:p>
            <a:r>
              <a:rPr lang="en-US" b="1" dirty="0"/>
              <a:t>Preventing duplicate internal part numbers</a:t>
            </a:r>
          </a:p>
          <a:p>
            <a:r>
              <a:rPr lang="en-US" b="1" dirty="0"/>
              <a:t>Associating and ordering manufacturer part alternates</a:t>
            </a:r>
          </a:p>
          <a:p>
            <a:r>
              <a:rPr lang="en-US" b="1" dirty="0"/>
              <a:t>Datasheets for each alternate</a:t>
            </a:r>
          </a:p>
          <a:p>
            <a:r>
              <a:rPr lang="en-US" b="1" dirty="0"/>
              <a:t>Managing temporary parts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BECBB-9342-73AA-A800-EA391A0F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898" y="1273984"/>
            <a:ext cx="3924502" cy="2222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22A5-0036-293C-342B-0D2645ED0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4"/>
          <a:stretch/>
        </p:blipFill>
        <p:spPr>
          <a:xfrm>
            <a:off x="5628538" y="3193296"/>
            <a:ext cx="6200000" cy="31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58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E6CE0-164C-E2CD-FB5B-12A688CD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4A7B7EB-82C0-73C1-9E4F-FEC4C361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Common Challenges for Database Organization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ED9C4-C8BE-DE7F-B6F3-782CDF1C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11" y="6354765"/>
            <a:ext cx="132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EC60B70-FE9B-4399-90AF-D829FC9BE117}" type="datetime1">
              <a:rPr lang="en-US" smtClean="0"/>
              <a:pPr>
                <a:spcAft>
                  <a:spcPts val="600"/>
                </a:spcAft>
              </a:pPr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C6429-9CE1-97FB-0088-E4488776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0455" y="6336700"/>
            <a:ext cx="3657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A6B5A-4A1D-E4B0-4FD3-C1EA90E5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7599" y="6336699"/>
            <a:ext cx="13167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435781-B7A8-4F7C-A567-1FA5D8B0F1B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EC42A2-F5FF-E452-A95E-34D2AF32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600201"/>
            <a:ext cx="5391150" cy="4525963"/>
          </a:xfrm>
        </p:spPr>
        <p:txBody>
          <a:bodyPr>
            <a:normAutofit/>
          </a:bodyPr>
          <a:lstStyle/>
          <a:p>
            <a:r>
              <a:rPr lang="en-US" b="1" dirty="0"/>
              <a:t>Building a good foundation to centralize your part database</a:t>
            </a:r>
          </a:p>
          <a:p>
            <a:r>
              <a:rPr lang="en-US" b="1" dirty="0"/>
              <a:t>Importing in your parts into the right tables</a:t>
            </a:r>
          </a:p>
          <a:p>
            <a:r>
              <a:rPr lang="en-US" b="1" dirty="0"/>
              <a:t>Setting up fields for each table</a:t>
            </a:r>
          </a:p>
          <a:p>
            <a:r>
              <a:rPr lang="en-US" b="1" dirty="0"/>
              <a:t>Managing subcategories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45D6C-BBA1-D472-18CA-BA45C492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02" y="1600201"/>
            <a:ext cx="5220187" cy="24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84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7758C-19AB-5ED8-EEE1-18DF4E5D6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B3F7D01A-A8A2-37B6-BE50-4B761F18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Common Challenges for Part Health &amp; Supply Chain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76897-020E-BE90-68EA-E6C5482F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11" y="6354765"/>
            <a:ext cx="132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EC60B70-FE9B-4399-90AF-D829FC9BE117}" type="datetime1">
              <a:rPr lang="en-US" smtClean="0"/>
              <a:pPr>
                <a:spcAft>
                  <a:spcPts val="600"/>
                </a:spcAft>
              </a:pPr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C675E-B44A-7A0A-C246-BB4C0999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0455" y="6336700"/>
            <a:ext cx="3657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E4395-E042-37A7-45D4-8C51BAF2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7599" y="6336699"/>
            <a:ext cx="13167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435781-B7A8-4F7C-A567-1FA5D8B0F1B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6D99372-F0D9-CC58-2D82-AE3B4593E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600201"/>
            <a:ext cx="5391150" cy="4525963"/>
          </a:xfrm>
        </p:spPr>
        <p:txBody>
          <a:bodyPr>
            <a:normAutofit/>
          </a:bodyPr>
          <a:lstStyle/>
          <a:p>
            <a:r>
              <a:rPr lang="en-US" b="1" dirty="0"/>
              <a:t>Keeping track of which parts are going obsolete and when </a:t>
            </a:r>
          </a:p>
          <a:p>
            <a:pPr lvl="1"/>
            <a:r>
              <a:rPr lang="en-US" b="1" dirty="0"/>
              <a:t>Automating this to run on a regular basis</a:t>
            </a:r>
          </a:p>
          <a:p>
            <a:r>
              <a:rPr lang="en-US" b="1" dirty="0"/>
              <a:t>Flagging which BOMs are using obsolete or parts that cannot be purchased</a:t>
            </a:r>
          </a:p>
          <a:p>
            <a:r>
              <a:rPr lang="en-US" b="1" dirty="0"/>
              <a:t>Getting documentation for RoHS, Reach, and other compliance</a:t>
            </a:r>
          </a:p>
          <a:p>
            <a:r>
              <a:rPr lang="en-US" b="1" dirty="0"/>
              <a:t>Letting your designers know they are </a:t>
            </a:r>
            <a:r>
              <a:rPr lang="en-US" b="1"/>
              <a:t>using high-risk parts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FF587FE-718C-9EDA-E28A-412712616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8" r="24658" b="-1"/>
          <a:stretch/>
        </p:blipFill>
        <p:spPr>
          <a:xfrm>
            <a:off x="6197599" y="1727201"/>
            <a:ext cx="5391150" cy="408569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FDF68-FA96-B648-23E0-D73EC92D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844" y="1203400"/>
            <a:ext cx="1828894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882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4BB5F3B-5EC9-4D82-950E-490C6DA09E82}"/>
              </a:ext>
            </a:extLst>
          </p:cNvPr>
          <p:cNvSpPr/>
          <p:nvPr/>
        </p:nvSpPr>
        <p:spPr>
          <a:xfrm>
            <a:off x="7772201" y="3443483"/>
            <a:ext cx="3046171" cy="30266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5F656B-4570-4C0D-86C8-AC00EB442239}"/>
              </a:ext>
            </a:extLst>
          </p:cNvPr>
          <p:cNvSpPr/>
          <p:nvPr/>
        </p:nvSpPr>
        <p:spPr>
          <a:xfrm>
            <a:off x="2707467" y="5278883"/>
            <a:ext cx="3421487" cy="1072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A0664C-10D7-48B4-B38C-3719F3AE29C7}"/>
              </a:ext>
            </a:extLst>
          </p:cNvPr>
          <p:cNvSpPr/>
          <p:nvPr/>
        </p:nvSpPr>
        <p:spPr>
          <a:xfrm>
            <a:off x="2374778" y="1235006"/>
            <a:ext cx="4030106" cy="12778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5607B3-712A-446A-86B0-4D3E17F9D776}"/>
              </a:ext>
            </a:extLst>
          </p:cNvPr>
          <p:cNvGrpSpPr/>
          <p:nvPr/>
        </p:nvGrpSpPr>
        <p:grpSpPr>
          <a:xfrm>
            <a:off x="2895231" y="1428004"/>
            <a:ext cx="3045958" cy="1001411"/>
            <a:chOff x="1219200" y="1524000"/>
            <a:chExt cx="27813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33973D-9257-45C7-B990-F3C7113E6BED}"/>
                </a:ext>
              </a:extLst>
            </p:cNvPr>
            <p:cNvSpPr/>
            <p:nvPr/>
          </p:nvSpPr>
          <p:spPr>
            <a:xfrm>
              <a:off x="1219200" y="1524000"/>
              <a:ext cx="863354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LT Std 55 Roman" panose="020B0602020204020204" pitchFamily="34" charset="0"/>
                  <a:ea typeface="+mn-ea"/>
                  <a:cs typeface="+mn-cs"/>
                </a:rPr>
                <a:t>Ultra Librarian for OrCAD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50">
                  <a:solidFill>
                    <a:prstClr val="white"/>
                  </a:solidFill>
                  <a:latin typeface="Frutiger 45 Light" pitchFamily="34" charset="0"/>
                </a:rPr>
                <a:t>20</a:t>
              </a:r>
              <a:r>
                <a:rPr kumimoji="0" lang="en-US" sz="8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45 Light" pitchFamily="34" charset="0"/>
                  <a:ea typeface="+mn-ea"/>
                  <a:cs typeface="+mn-cs"/>
                </a:rPr>
                <a:t>M</a:t>
              </a:r>
              <a:r>
                <a: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45 Light" pitchFamily="34" charset="0"/>
                  <a:ea typeface="+mn-ea"/>
                  <a:cs typeface="+mn-cs"/>
                </a:rPr>
                <a:t>+ Parts Library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693478-3069-41F9-9785-D3B3C7CA7F3E}"/>
                </a:ext>
              </a:extLst>
            </p:cNvPr>
            <p:cNvSpPr/>
            <p:nvPr/>
          </p:nvSpPr>
          <p:spPr>
            <a:xfrm>
              <a:off x="2179968" y="1524001"/>
              <a:ext cx="859762" cy="685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LT Std 55 Roman" panose="020B0602020204020204" pitchFamily="34" charset="0"/>
                  <a:ea typeface="+mn-ea"/>
                  <a:cs typeface="+mn-cs"/>
                </a:rPr>
                <a:t>OrCAD CIP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45 Light" pitchFamily="34" charset="0"/>
                  <a:ea typeface="+mn-ea"/>
                  <a:cs typeface="+mn-cs"/>
                </a:rPr>
                <a:t>Component Distributors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DA74A7-D0A9-4244-BAC0-B034B5EF2B92}"/>
                </a:ext>
              </a:extLst>
            </p:cNvPr>
            <p:cNvSpPr/>
            <p:nvPr/>
          </p:nvSpPr>
          <p:spPr>
            <a:xfrm>
              <a:off x="3200400" y="1524000"/>
              <a:ext cx="8001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LT Std 55 Roman" panose="020B0602020204020204" pitchFamily="34" charset="0"/>
                  <a:ea typeface="+mn-ea"/>
                  <a:cs typeface="+mn-cs"/>
                </a:rPr>
                <a:t>OrCAD CIP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45 Light" pitchFamily="34" charset="0"/>
                  <a:ea typeface="+mn-ea"/>
                  <a:cs typeface="+mn-cs"/>
                </a:rPr>
                <a:t>Compliance Module*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45 Light" pitchFamily="34" charset="0"/>
                  <a:ea typeface="+mn-ea"/>
                  <a:cs typeface="+mn-cs"/>
                </a:rPr>
                <a:t>Powered By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E703F1-5EFE-4233-AE33-F1F30ACD3B2E}"/>
                </a:ext>
              </a:extLst>
            </p:cNvPr>
            <p:cNvSpPr/>
            <p:nvPr/>
          </p:nvSpPr>
          <p:spPr>
            <a:xfrm>
              <a:off x="2374869" y="2241694"/>
              <a:ext cx="469961" cy="19670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utiger 45 Light" pitchFamily="34" charset="0"/>
                  <a:ea typeface="+mn-ea"/>
                  <a:cs typeface="+mn-cs"/>
                </a:rPr>
                <a:t>OLB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16FDAC-0657-4062-B3CE-0CF04E484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300" y="2275891"/>
              <a:ext cx="838200" cy="12831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FC4BC-10EA-4A66-91FD-1751A0141C0D}"/>
              </a:ext>
            </a:extLst>
          </p:cNvPr>
          <p:cNvSpPr/>
          <p:nvPr/>
        </p:nvSpPr>
        <p:spPr>
          <a:xfrm>
            <a:off x="4027034" y="5040855"/>
            <a:ext cx="782352" cy="511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OrCAD EDM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C320B0-6952-4683-8C10-4DE6CAFF0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2" y="5395006"/>
            <a:ext cx="834509" cy="83450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44E1528-3199-4B48-B173-295347C68CAE}"/>
              </a:ext>
            </a:extLst>
          </p:cNvPr>
          <p:cNvGrpSpPr/>
          <p:nvPr/>
        </p:nvGrpSpPr>
        <p:grpSpPr>
          <a:xfrm>
            <a:off x="3365378" y="2778444"/>
            <a:ext cx="2019365" cy="768466"/>
            <a:chOff x="1656312" y="2667000"/>
            <a:chExt cx="1843907" cy="70169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F8F0A17-327F-403D-81A2-E52BE7BBCDBA}"/>
                </a:ext>
              </a:extLst>
            </p:cNvPr>
            <p:cNvGrpSpPr/>
            <p:nvPr/>
          </p:nvGrpSpPr>
          <p:grpSpPr>
            <a:xfrm>
              <a:off x="2014353" y="2667000"/>
              <a:ext cx="1206623" cy="495300"/>
              <a:chOff x="2012827" y="2667000"/>
              <a:chExt cx="1206623" cy="4953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F6B36B5-0AEA-4EFA-AE15-447811491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2827" y="2667000"/>
                <a:ext cx="495300" cy="4953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7B1A395-A2EF-4886-9CE9-7FBBFEA0E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400" y="2714625"/>
                <a:ext cx="400050" cy="40005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4836A-CD99-4406-B1F4-4BCB5119894E}"/>
                </a:ext>
              </a:extLst>
            </p:cNvPr>
            <p:cNvSpPr txBox="1"/>
            <p:nvPr/>
          </p:nvSpPr>
          <p:spPr>
            <a:xfrm>
              <a:off x="1656312" y="3115763"/>
              <a:ext cx="1843907" cy="25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Frutiger LT Std 55 Roman" panose="020B0602020204020204" pitchFamily="34" charset="0"/>
                  <a:ea typeface="+mn-ea"/>
                  <a:cs typeface="+mn-cs"/>
                </a:rPr>
                <a:t>Centralized Local Library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FEA5D9-5372-44FA-A98C-5DF4C1A8BC80}"/>
              </a:ext>
            </a:extLst>
          </p:cNvPr>
          <p:cNvGrpSpPr/>
          <p:nvPr/>
        </p:nvGrpSpPr>
        <p:grpSpPr>
          <a:xfrm>
            <a:off x="3625427" y="3838439"/>
            <a:ext cx="1585567" cy="825838"/>
            <a:chOff x="1917575" y="3529012"/>
            <a:chExt cx="1447800" cy="75408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0B6899-1340-484F-A613-34380B67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014" y="3529012"/>
              <a:ext cx="558923" cy="55892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C3F5D6-5CE4-4FA3-8D1C-5490118FDF21}"/>
                </a:ext>
              </a:extLst>
            </p:cNvPr>
            <p:cNvSpPr txBox="1"/>
            <p:nvPr/>
          </p:nvSpPr>
          <p:spPr>
            <a:xfrm>
              <a:off x="1917575" y="4030163"/>
              <a:ext cx="1447800" cy="25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Frutiger LT Std 55 Roman" panose="020B0602020204020204" pitchFamily="34" charset="0"/>
                  <a:ea typeface="+mn-ea"/>
                  <a:cs typeface="+mn-cs"/>
                </a:rPr>
                <a:t>OrCAD Users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8C54C4D-B94A-4494-B454-9C5997C9BC98}"/>
              </a:ext>
            </a:extLst>
          </p:cNvPr>
          <p:cNvSpPr txBox="1"/>
          <p:nvPr/>
        </p:nvSpPr>
        <p:spPr>
          <a:xfrm>
            <a:off x="2957820" y="5651119"/>
            <a:ext cx="1648053" cy="47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Work-in-process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Design Data Mgmt.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98C0C0-1086-405E-8AE0-05AD3854800F}"/>
              </a:ext>
            </a:extLst>
          </p:cNvPr>
          <p:cNvSpPr txBox="1"/>
          <p:nvPr/>
        </p:nvSpPr>
        <p:spPr>
          <a:xfrm>
            <a:off x="3625427" y="1100182"/>
            <a:ext cx="1585567" cy="269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CONTENT SOURCES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676E6E-E6B4-4EE4-9343-421767E92BFE}"/>
              </a:ext>
            </a:extLst>
          </p:cNvPr>
          <p:cNvSpPr txBox="1"/>
          <p:nvPr/>
        </p:nvSpPr>
        <p:spPr>
          <a:xfrm>
            <a:off x="3333144" y="741230"/>
            <a:ext cx="2295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WORK IN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CEF84C-0453-47BA-A5AD-FF8100BF398B}"/>
              </a:ext>
            </a:extLst>
          </p:cNvPr>
          <p:cNvSpPr txBox="1"/>
          <p:nvPr/>
        </p:nvSpPr>
        <p:spPr>
          <a:xfrm>
            <a:off x="7213815" y="741230"/>
            <a:ext cx="32545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RELEASE TO MANUFACTURING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92D20D-F9D0-43FA-9EBB-4EB39D921FAD}"/>
              </a:ext>
            </a:extLst>
          </p:cNvPr>
          <p:cNvGrpSpPr/>
          <p:nvPr/>
        </p:nvGrpSpPr>
        <p:grpSpPr>
          <a:xfrm>
            <a:off x="7901654" y="4205005"/>
            <a:ext cx="2787265" cy="2124812"/>
            <a:chOff x="5468681" y="2970386"/>
            <a:chExt cx="2545084" cy="194019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33BDFF-EA86-40AF-B10E-997C1106B267}"/>
                </a:ext>
              </a:extLst>
            </p:cNvPr>
            <p:cNvGrpSpPr/>
            <p:nvPr/>
          </p:nvGrpSpPr>
          <p:grpSpPr>
            <a:xfrm>
              <a:off x="5468681" y="2970386"/>
              <a:ext cx="2545084" cy="1358965"/>
              <a:chOff x="5468681" y="2970386"/>
              <a:chExt cx="2545084" cy="135896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8244EDE-2448-4ADD-8F59-8BC2E1923D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68681" y="2970386"/>
                <a:ext cx="1305118" cy="414421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C199E42-6DAC-4637-8FDC-1559EC6CC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7819" y="2975440"/>
                <a:ext cx="1075946" cy="43037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7FA63D4-27DF-4906-BB33-D0ECAF1F04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26749" y="3409649"/>
                <a:ext cx="988982" cy="46965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0F4DFA6-96A6-471B-B062-91197E952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226" y="3405818"/>
                <a:ext cx="473132" cy="47731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D9AC5B9-D0AD-44DE-9493-BDD3C25AB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1240" y="3983671"/>
                <a:ext cx="1160000" cy="34568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C20D064-EC1B-4D03-ADFA-46EADDE5A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964401" y="3983671"/>
                <a:ext cx="1022783" cy="345680"/>
              </a:xfrm>
              <a:prstGeom prst="rect">
                <a:avLst/>
              </a:prstGeom>
            </p:spPr>
          </p:pic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E314B0A-A7A1-4DE2-995B-E9EA62A1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240" y="4457499"/>
              <a:ext cx="1342451" cy="45307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15483EC-94B3-4DBC-9573-481C84561438}"/>
              </a:ext>
            </a:extLst>
          </p:cNvPr>
          <p:cNvSpPr/>
          <p:nvPr/>
        </p:nvSpPr>
        <p:spPr>
          <a:xfrm>
            <a:off x="8326753" y="3205142"/>
            <a:ext cx="1937067" cy="58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9697728-94AE-4FB6-87E0-3C378ABAB85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74" y="2620987"/>
            <a:ext cx="1654425" cy="165442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BDADF1-86E0-4502-AA48-84E2E8E3ABAF}"/>
              </a:ext>
            </a:extLst>
          </p:cNvPr>
          <p:cNvCxnSpPr>
            <a:cxnSpLocks/>
          </p:cNvCxnSpPr>
          <p:nvPr/>
        </p:nvCxnSpPr>
        <p:spPr>
          <a:xfrm>
            <a:off x="6546208" y="1015340"/>
            <a:ext cx="26390" cy="51343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DEF90-B830-409B-A560-E4F4FDCD5CF2}"/>
              </a:ext>
            </a:extLst>
          </p:cNvPr>
          <p:cNvCxnSpPr/>
          <p:nvPr/>
        </p:nvCxnSpPr>
        <p:spPr>
          <a:xfrm>
            <a:off x="4418210" y="2596316"/>
            <a:ext cx="0" cy="33380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71CBF40-F568-44D6-8207-647B31668E61}"/>
              </a:ext>
            </a:extLst>
          </p:cNvPr>
          <p:cNvCxnSpPr>
            <a:cxnSpLocks/>
          </p:cNvCxnSpPr>
          <p:nvPr/>
        </p:nvCxnSpPr>
        <p:spPr>
          <a:xfrm>
            <a:off x="4418210" y="3514276"/>
            <a:ext cx="0" cy="33380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9F58052-A2D7-42B0-A33D-C457F4E74FB0}"/>
              </a:ext>
            </a:extLst>
          </p:cNvPr>
          <p:cNvCxnSpPr/>
          <p:nvPr/>
        </p:nvCxnSpPr>
        <p:spPr>
          <a:xfrm>
            <a:off x="4418210" y="4641289"/>
            <a:ext cx="0" cy="33380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2F43042-1960-4C4C-A0F1-36F1DC935372}"/>
              </a:ext>
            </a:extLst>
          </p:cNvPr>
          <p:cNvCxnSpPr>
            <a:cxnSpLocks/>
          </p:cNvCxnSpPr>
          <p:nvPr/>
        </p:nvCxnSpPr>
        <p:spPr>
          <a:xfrm>
            <a:off x="4315670" y="3097021"/>
            <a:ext cx="31283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E47665-30A9-4F63-BA9E-A4C896D06A34}"/>
              </a:ext>
            </a:extLst>
          </p:cNvPr>
          <p:cNvSpPr txBox="1"/>
          <p:nvPr/>
        </p:nvSpPr>
        <p:spPr>
          <a:xfrm>
            <a:off x="2308475" y="2175834"/>
            <a:ext cx="1876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CIP – Component Information Portal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1E22C7-A1D2-4F2F-BDD8-9F97A4796B77}"/>
              </a:ext>
            </a:extLst>
          </p:cNvPr>
          <p:cNvSpPr txBox="1"/>
          <p:nvPr/>
        </p:nvSpPr>
        <p:spPr>
          <a:xfrm>
            <a:off x="2639144" y="6166596"/>
            <a:ext cx="2001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EDM – Engineering Data Management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497CC5-0824-4EE0-964E-8A52E5E597D3}"/>
              </a:ext>
            </a:extLst>
          </p:cNvPr>
          <p:cNvSpPr txBox="1"/>
          <p:nvPr/>
        </p:nvSpPr>
        <p:spPr>
          <a:xfrm>
            <a:off x="2308475" y="2297709"/>
            <a:ext cx="1876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OLB – OrCAD Library Builder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BDBBEE-F4C8-4EDE-A36D-0CA82E8AB4A4}"/>
              </a:ext>
            </a:extLst>
          </p:cNvPr>
          <p:cNvCxnSpPr>
            <a:cxnSpLocks/>
          </p:cNvCxnSpPr>
          <p:nvPr/>
        </p:nvCxnSpPr>
        <p:spPr>
          <a:xfrm>
            <a:off x="3566420" y="4232834"/>
            <a:ext cx="509257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184250-0D47-4539-A6D5-3A9134411ECA}"/>
              </a:ext>
            </a:extLst>
          </p:cNvPr>
          <p:cNvGrpSpPr/>
          <p:nvPr/>
        </p:nvGrpSpPr>
        <p:grpSpPr>
          <a:xfrm>
            <a:off x="2163628" y="3665905"/>
            <a:ext cx="1475687" cy="1368535"/>
            <a:chOff x="246050" y="3486497"/>
            <a:chExt cx="1475687" cy="1368535"/>
          </a:xfrm>
        </p:grpSpPr>
        <p:pic>
          <p:nvPicPr>
            <p:cNvPr id="1026" name="Picture 2" descr="https://www.ema-eda.com/sites/ema/files/ConstraintPairs.png">
              <a:extLst>
                <a:ext uri="{FF2B5EF4-FFF2-40B4-BE49-F238E27FC236}">
                  <a16:creationId xmlns:a16="http://schemas.microsoft.com/office/drawing/2014/main" id="{9621FD4F-6181-4441-B3E0-4AF4ED916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4" y="3819384"/>
              <a:ext cx="1003213" cy="598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FE184C-0939-41E6-BF67-E91B268D599C}"/>
                </a:ext>
              </a:extLst>
            </p:cNvPr>
            <p:cNvGrpSpPr/>
            <p:nvPr/>
          </p:nvGrpSpPr>
          <p:grpSpPr>
            <a:xfrm>
              <a:off x="246050" y="3486497"/>
              <a:ext cx="1392397" cy="1368535"/>
              <a:chOff x="246050" y="3486497"/>
              <a:chExt cx="1392397" cy="136853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A47D0-4703-4179-BDA6-F34C72A3F6BB}"/>
                  </a:ext>
                </a:extLst>
              </p:cNvPr>
              <p:cNvSpPr txBox="1"/>
              <p:nvPr/>
            </p:nvSpPr>
            <p:spPr>
              <a:xfrm>
                <a:off x="246050" y="3539774"/>
                <a:ext cx="1201750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PCB Editor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Reference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/>
                  </a:rPr>
                  <a:t>Designs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PSpice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A534862-8F1F-4AB2-B077-87A4FF7D9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0553" y="3486497"/>
                <a:ext cx="479153" cy="344119"/>
              </a:xfrm>
              <a:prstGeom prst="rect">
                <a:avLst/>
              </a:prstGeom>
            </p:spPr>
          </p:pic>
          <p:pic>
            <p:nvPicPr>
              <p:cNvPr id="1028" name="Picture 4" descr="https://www.ema-eda.com/sites/ema/files/mixed-signals.png">
                <a:extLst>
                  <a:ext uri="{FF2B5EF4-FFF2-40B4-BE49-F238E27FC236}">
                    <a16:creationId xmlns:a16="http://schemas.microsoft.com/office/drawing/2014/main" id="{CF24FC60-CF67-4B24-B944-F312B4C79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756" y="4352274"/>
                <a:ext cx="842691" cy="50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512B009-A077-4A46-8B96-CD6744A982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77132" y="255608"/>
            <a:ext cx="637848" cy="3383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FD67DF-730E-455F-8D5C-F50BE478BEC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9247" y="366818"/>
            <a:ext cx="696968" cy="27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4E1080-4A60-40F0-B70E-03CFFEF749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72671" y="643183"/>
            <a:ext cx="740089" cy="178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081E71-128B-4E8C-98E7-06413273A22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47951" y="775266"/>
            <a:ext cx="810827" cy="251827"/>
          </a:xfrm>
          <a:prstGeom prst="rect">
            <a:avLst/>
          </a:prstGeom>
        </p:spPr>
      </p:pic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D91D8B8B-2917-4271-B7FA-BDDE4A066D30}"/>
              </a:ext>
            </a:extLst>
          </p:cNvPr>
          <p:cNvSpPr/>
          <p:nvPr/>
        </p:nvSpPr>
        <p:spPr>
          <a:xfrm>
            <a:off x="1972331" y="263556"/>
            <a:ext cx="1850246" cy="901132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B522031-F5AB-49E5-A979-DAB37017EAE0}"/>
              </a:ext>
            </a:extLst>
          </p:cNvPr>
          <p:cNvCxnSpPr>
            <a:cxnSpLocks/>
          </p:cNvCxnSpPr>
          <p:nvPr/>
        </p:nvCxnSpPr>
        <p:spPr>
          <a:xfrm>
            <a:off x="3757488" y="1172397"/>
            <a:ext cx="185794" cy="2478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E77A596-2A40-4946-84DF-FC888677C838}"/>
              </a:ext>
            </a:extLst>
          </p:cNvPr>
          <p:cNvSpPr txBox="1"/>
          <p:nvPr/>
        </p:nvSpPr>
        <p:spPr>
          <a:xfrm>
            <a:off x="4374387" y="3558864"/>
            <a:ext cx="1903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CIS – Component Information System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88C1580-8F4E-42DA-AE1C-63A87124ADD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5350" y="874801"/>
            <a:ext cx="243495" cy="29844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765C532-6E6B-413B-83E4-558D20132DF0}"/>
              </a:ext>
            </a:extLst>
          </p:cNvPr>
          <p:cNvSpPr txBox="1"/>
          <p:nvPr/>
        </p:nvSpPr>
        <p:spPr>
          <a:xfrm>
            <a:off x="4675550" y="140080"/>
            <a:ext cx="420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2400" b="1" u="sng" dirty="0">
                <a:solidFill>
                  <a:prstClr val="black"/>
                </a:solidFill>
                <a:latin typeface="Frutiger LT Std 55 Roman" panose="020B0602020204020204" pitchFamily="34" charset="0"/>
              </a:rPr>
              <a:t>Integrated ECAD Environment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55 Roman" panose="020B0602020204020204" pitchFamily="34" charset="0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89D6FA0-E911-42E5-AC26-8F62EC497A6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0994" y="3632945"/>
            <a:ext cx="576005" cy="4302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8E230FD-BB2B-411A-808B-6ED8525CF3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9365" y="3906833"/>
            <a:ext cx="878552" cy="35536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623610F-7D26-4DA8-9BE5-4C13F60BC5B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5554" y="4597319"/>
            <a:ext cx="448681" cy="46616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1FE71F2-BBEB-4FB1-909F-643BEF3F3EA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6326" y="4298055"/>
            <a:ext cx="873102" cy="265945"/>
          </a:xfrm>
          <a:prstGeom prst="rect">
            <a:avLst/>
          </a:prstGeom>
        </p:spPr>
      </p:pic>
      <p:sp>
        <p:nvSpPr>
          <p:cNvPr id="78" name="Right Brace 77">
            <a:extLst>
              <a:ext uri="{FF2B5EF4-FFF2-40B4-BE49-F238E27FC236}">
                <a16:creationId xmlns:a16="http://schemas.microsoft.com/office/drawing/2014/main" id="{FBE12D9E-BDD2-4D57-B098-F518FA015496}"/>
              </a:ext>
            </a:extLst>
          </p:cNvPr>
          <p:cNvSpPr/>
          <p:nvPr/>
        </p:nvSpPr>
        <p:spPr>
          <a:xfrm>
            <a:off x="1733946" y="3593573"/>
            <a:ext cx="450182" cy="1351801"/>
          </a:xfrm>
          <a:prstGeom prst="rightBrace">
            <a:avLst>
              <a:gd name="adj1" fmla="val 1236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Bent 94">
            <a:extLst>
              <a:ext uri="{FF2B5EF4-FFF2-40B4-BE49-F238E27FC236}">
                <a16:creationId xmlns:a16="http://schemas.microsoft.com/office/drawing/2014/main" id="{F1C561EF-E598-428E-BAA5-8AEA03E0CCD5}"/>
              </a:ext>
            </a:extLst>
          </p:cNvPr>
          <p:cNvSpPr/>
          <p:nvPr/>
        </p:nvSpPr>
        <p:spPr>
          <a:xfrm rot="5400000">
            <a:off x="7363321" y="750217"/>
            <a:ext cx="616678" cy="2775116"/>
          </a:xfrm>
          <a:prstGeom prst="ben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44D884C-1A5D-42B0-8554-2C4CB2C804AA}"/>
              </a:ext>
            </a:extLst>
          </p:cNvPr>
          <p:cNvSpPr/>
          <p:nvPr/>
        </p:nvSpPr>
        <p:spPr>
          <a:xfrm>
            <a:off x="7122551" y="1696501"/>
            <a:ext cx="1212845" cy="377934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Part Request Methodology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1" name="Graphic 100" descr="Table with solid fill">
            <a:extLst>
              <a:ext uri="{FF2B5EF4-FFF2-40B4-BE49-F238E27FC236}">
                <a16:creationId xmlns:a16="http://schemas.microsoft.com/office/drawing/2014/main" id="{F31A0585-B020-451A-8AC4-936F42F3E1D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167195" y="2439194"/>
            <a:ext cx="659229" cy="78483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0B127A9F-A6E5-40B6-AECC-6916B6ADB10B}"/>
              </a:ext>
            </a:extLst>
          </p:cNvPr>
          <p:cNvSpPr txBox="1"/>
          <p:nvPr/>
        </p:nvSpPr>
        <p:spPr>
          <a:xfrm>
            <a:off x="7695688" y="2512211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Company part number</a:t>
            </a: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Description</a:t>
            </a:r>
          </a:p>
          <a:p>
            <a:pPr>
              <a:defRPr/>
            </a:pPr>
            <a:r>
              <a:rPr lang="en-US" sz="900" dirty="0" err="1">
                <a:solidFill>
                  <a:prstClr val="black"/>
                </a:solidFill>
                <a:latin typeface="Calibri"/>
              </a:rPr>
              <a:t>Mfr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name,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mpn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Status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etc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…</a:t>
            </a:r>
          </a:p>
          <a:p>
            <a:pPr>
              <a:defRPr/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Arrow: Left 102">
            <a:extLst>
              <a:ext uri="{FF2B5EF4-FFF2-40B4-BE49-F238E27FC236}">
                <a16:creationId xmlns:a16="http://schemas.microsoft.com/office/drawing/2014/main" id="{123117BF-6057-4DA1-BE46-CF6E76336B63}"/>
              </a:ext>
            </a:extLst>
          </p:cNvPr>
          <p:cNvSpPr/>
          <p:nvPr/>
        </p:nvSpPr>
        <p:spPr>
          <a:xfrm>
            <a:off x="5142396" y="2751137"/>
            <a:ext cx="2057509" cy="189576"/>
          </a:xfrm>
          <a:prstGeom prst="lef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49E204E-BA4C-4B7A-9DA1-16FFD3354924}"/>
              </a:ext>
            </a:extLst>
          </p:cNvPr>
          <p:cNvSpPr/>
          <p:nvPr/>
        </p:nvSpPr>
        <p:spPr>
          <a:xfrm>
            <a:off x="6188952" y="2651425"/>
            <a:ext cx="782352" cy="377934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Enterprise Link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5" name="Graphic 104" descr="Back with solid fill">
            <a:extLst>
              <a:ext uri="{FF2B5EF4-FFF2-40B4-BE49-F238E27FC236}">
                <a16:creationId xmlns:a16="http://schemas.microsoft.com/office/drawing/2014/main" id="{C492A589-D280-42B8-A8D5-AE141DF44E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457688" y="2609689"/>
            <a:ext cx="416406" cy="416406"/>
          </a:xfrm>
          <a:prstGeom prst="rect">
            <a:avLst/>
          </a:prstGeom>
        </p:spPr>
      </p:pic>
      <p:pic>
        <p:nvPicPr>
          <p:cNvPr id="110" name="Graphic 109" descr="Folder with solid fill">
            <a:extLst>
              <a:ext uri="{FF2B5EF4-FFF2-40B4-BE49-F238E27FC236}">
                <a16:creationId xmlns:a16="http://schemas.microsoft.com/office/drawing/2014/main" id="{DCEC4183-5239-41D1-BE59-44645EA2992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900572" y="5710983"/>
            <a:ext cx="529169" cy="529169"/>
          </a:xfrm>
          <a:prstGeom prst="rect">
            <a:avLst/>
          </a:prstGeom>
        </p:spPr>
      </p:pic>
      <p:sp>
        <p:nvSpPr>
          <p:cNvPr id="111" name="Arrow: Left 110">
            <a:extLst>
              <a:ext uri="{FF2B5EF4-FFF2-40B4-BE49-F238E27FC236}">
                <a16:creationId xmlns:a16="http://schemas.microsoft.com/office/drawing/2014/main" id="{2BC78EA7-2418-4BF2-9416-D2F45630C792}"/>
              </a:ext>
            </a:extLst>
          </p:cNvPr>
          <p:cNvSpPr/>
          <p:nvPr/>
        </p:nvSpPr>
        <p:spPr>
          <a:xfrm rot="10800000">
            <a:off x="6043927" y="5471711"/>
            <a:ext cx="1864422" cy="219728"/>
          </a:xfrm>
          <a:prstGeom prst="lef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" name="Graphic 111" descr="Paper with solid fill">
            <a:extLst>
              <a:ext uri="{FF2B5EF4-FFF2-40B4-BE49-F238E27FC236}">
                <a16:creationId xmlns:a16="http://schemas.microsoft.com/office/drawing/2014/main" id="{EC97AB56-A737-4853-9161-88F05A7061F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27761" y="6115975"/>
            <a:ext cx="395664" cy="395664"/>
          </a:xfrm>
          <a:prstGeom prst="rect">
            <a:avLst/>
          </a:prstGeom>
        </p:spPr>
      </p:pic>
      <p:pic>
        <p:nvPicPr>
          <p:cNvPr id="113" name="Graphic 112" descr="Paper with solid fill">
            <a:extLst>
              <a:ext uri="{FF2B5EF4-FFF2-40B4-BE49-F238E27FC236}">
                <a16:creationId xmlns:a16="http://schemas.microsoft.com/office/drawing/2014/main" id="{C99B5B23-F496-49DF-A691-269AD3B2FEC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22565" y="6250044"/>
            <a:ext cx="395664" cy="395664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C1EB89DE-1BB5-4B8F-AFB5-50D3BCF08FB9}"/>
              </a:ext>
            </a:extLst>
          </p:cNvPr>
          <p:cNvSpPr/>
          <p:nvPr/>
        </p:nvSpPr>
        <p:spPr>
          <a:xfrm>
            <a:off x="6792732" y="5387483"/>
            <a:ext cx="782352" cy="377934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55 Roman" panose="020B0602020204020204" pitchFamily="34" charset="0"/>
                <a:ea typeface="+mn-ea"/>
                <a:cs typeface="+mn-cs"/>
              </a:rPr>
              <a:t>PLM Ready Package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CF371C6-49E0-4563-B1D6-AA90228A6A65}"/>
              </a:ext>
            </a:extLst>
          </p:cNvPr>
          <p:cNvSpPr txBox="1"/>
          <p:nvPr/>
        </p:nvSpPr>
        <p:spPr>
          <a:xfrm>
            <a:off x="5889923" y="6244831"/>
            <a:ext cx="1378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Schematic, Board, Manufacturing Files…</a:t>
            </a:r>
          </a:p>
          <a:p>
            <a:pPr algn="r">
              <a:defRPr/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6958462-6EA0-45A1-8119-820E519C0E2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508" y="5931626"/>
            <a:ext cx="977983" cy="3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9" grpId="0" animBg="1"/>
      <p:bldP spid="26" grpId="0" animBg="1"/>
      <p:bldP spid="18" grpId="0" animBg="1"/>
      <p:bldP spid="24" grpId="0"/>
      <p:bldP spid="25" grpId="0" animBg="1"/>
      <p:bldP spid="2" grpId="0"/>
      <p:bldP spid="45" grpId="0"/>
      <p:bldP spid="46" grpId="0"/>
      <p:bldP spid="27" grpId="0" animBg="1"/>
      <p:bldP spid="64" grpId="0"/>
      <p:bldP spid="78" grpId="0" animBg="1"/>
      <p:bldP spid="95" grpId="0" animBg="1"/>
      <p:bldP spid="96" grpId="0" animBg="1"/>
      <p:bldP spid="102" grpId="0"/>
      <p:bldP spid="103" grpId="0" animBg="1"/>
      <p:bldP spid="104" grpId="0" animBg="1"/>
      <p:bldP spid="111" grpId="0" animBg="1"/>
      <p:bldP spid="114" grpId="0" animBg="1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668ADE-D444-E2B1-8008-A1C1FF9E0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09CCA9F-E2FB-1381-1CA7-E1AC19601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Reach out for questions or a live Demo!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05DB5-13D1-645A-715D-7C0B8D3E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41168-4177-AEAE-5007-65974342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1AEA5-9CE7-2F4F-D67C-1012399D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55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647C-4E75-546C-7C77-E8AB1829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Much Focus On Libraries?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F3706-4D55-4CC2-3317-3858AC7A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CD0E5-9FD1-47D9-751E-9F4C5EA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63A4A-9AE9-E4C0-F9FB-E4F2FBDF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88D0-103E-963E-5ECC-D995960A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600201"/>
            <a:ext cx="680481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They are the building blocks of EVERY design</a:t>
            </a:r>
          </a:p>
          <a:p>
            <a:endParaRPr lang="en-US" dirty="0"/>
          </a:p>
          <a:p>
            <a:r>
              <a:rPr lang="en-US" b="1" dirty="0"/>
              <a:t>When built and managed well…</a:t>
            </a:r>
          </a:p>
          <a:p>
            <a:pPr lvl="1"/>
            <a:r>
              <a:rPr lang="en-US" dirty="0"/>
              <a:t>They provide tremendous reuse if constructed well</a:t>
            </a:r>
          </a:p>
          <a:p>
            <a:pPr lvl="1"/>
            <a:r>
              <a:rPr lang="en-US" dirty="0"/>
              <a:t>Huge time-saver and resource for engineers</a:t>
            </a:r>
          </a:p>
          <a:p>
            <a:pPr lvl="1"/>
            <a:r>
              <a:rPr lang="en-US" dirty="0"/>
              <a:t>Allows for pro-active supply chain readiness and resiliency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When not …</a:t>
            </a:r>
          </a:p>
          <a:p>
            <a:pPr lvl="1"/>
            <a:r>
              <a:rPr lang="en-US" dirty="0"/>
              <a:t>They are often causes of late stage design changes due to incorrect parts or supply chain issues</a:t>
            </a:r>
          </a:p>
          <a:p>
            <a:pPr lvl="1"/>
            <a:r>
              <a:rPr lang="en-US" dirty="0"/>
              <a:t>Hard to find what is needed or select the right device</a:t>
            </a:r>
          </a:p>
          <a:p>
            <a:pPr lvl="1"/>
            <a:r>
              <a:rPr lang="en-US" dirty="0"/>
              <a:t>Lead to inefficiency, redundancy, and frustration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How Many Combinations Are Possible Using 6 LEGO Bricks? | Mental Floss">
            <a:extLst>
              <a:ext uri="{FF2B5EF4-FFF2-40B4-BE49-F238E27FC236}">
                <a16:creationId xmlns:a16="http://schemas.microsoft.com/office/drawing/2014/main" id="{ABD685F1-C102-7D80-3A6B-045F2B80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07" y="1863017"/>
            <a:ext cx="4779264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Thumbs up sign with solid fill">
            <a:extLst>
              <a:ext uri="{FF2B5EF4-FFF2-40B4-BE49-F238E27FC236}">
                <a16:creationId xmlns:a16="http://schemas.microsoft.com/office/drawing/2014/main" id="{06CE15E0-4503-FDC8-0F1F-42FBD37D2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661" y="2508337"/>
            <a:ext cx="377868" cy="377868"/>
          </a:xfrm>
          <a:prstGeom prst="rect">
            <a:avLst/>
          </a:prstGeom>
        </p:spPr>
      </p:pic>
      <p:pic>
        <p:nvPicPr>
          <p:cNvPr id="9" name="Graphic 8" descr="Thumbs up sign with solid fill">
            <a:extLst>
              <a:ext uri="{FF2B5EF4-FFF2-40B4-BE49-F238E27FC236}">
                <a16:creationId xmlns:a16="http://schemas.microsoft.com/office/drawing/2014/main" id="{951E79D4-110F-D030-9E07-8FB01F96F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661" y="2829317"/>
            <a:ext cx="377868" cy="377868"/>
          </a:xfrm>
          <a:prstGeom prst="rect">
            <a:avLst/>
          </a:prstGeom>
        </p:spPr>
      </p:pic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3343F83E-1CC7-D2E3-0724-5BF767418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661" y="3163344"/>
            <a:ext cx="377868" cy="377868"/>
          </a:xfrm>
          <a:prstGeom prst="rect">
            <a:avLst/>
          </a:prstGeom>
        </p:spPr>
      </p:pic>
      <p:pic>
        <p:nvPicPr>
          <p:cNvPr id="12" name="Graphic 11" descr="Thumbs Down with solid fill">
            <a:extLst>
              <a:ext uri="{FF2B5EF4-FFF2-40B4-BE49-F238E27FC236}">
                <a16:creationId xmlns:a16="http://schemas.microsoft.com/office/drawing/2014/main" id="{BD415388-EF3A-9DCB-7771-CC0D13B455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210" y="4720954"/>
            <a:ext cx="377868" cy="377868"/>
          </a:xfrm>
          <a:prstGeom prst="rect">
            <a:avLst/>
          </a:prstGeom>
        </p:spPr>
      </p:pic>
      <p:pic>
        <p:nvPicPr>
          <p:cNvPr id="13" name="Graphic 12" descr="Thumbs Down with solid fill">
            <a:extLst>
              <a:ext uri="{FF2B5EF4-FFF2-40B4-BE49-F238E27FC236}">
                <a16:creationId xmlns:a16="http://schemas.microsoft.com/office/drawing/2014/main" id="{10AED6F4-F7C1-A396-B79C-028C5DF28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210" y="5209573"/>
            <a:ext cx="377868" cy="377868"/>
          </a:xfrm>
          <a:prstGeom prst="rect">
            <a:avLst/>
          </a:prstGeom>
        </p:spPr>
      </p:pic>
      <p:pic>
        <p:nvPicPr>
          <p:cNvPr id="14" name="Graphic 13" descr="Thumbs Down with solid fill">
            <a:extLst>
              <a:ext uri="{FF2B5EF4-FFF2-40B4-BE49-F238E27FC236}">
                <a16:creationId xmlns:a16="http://schemas.microsoft.com/office/drawing/2014/main" id="{865685F6-B1DB-7FFE-EB16-302B171A4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210" y="5523920"/>
            <a:ext cx="377868" cy="3778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F3D612-3024-6503-828F-8A24748A8C73}"/>
              </a:ext>
            </a:extLst>
          </p:cNvPr>
          <p:cNvSpPr txBox="1"/>
          <p:nvPr/>
        </p:nvSpPr>
        <p:spPr>
          <a:xfrm>
            <a:off x="8722218" y="4611262"/>
            <a:ext cx="284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Lego takes great pains to ensure each brick is correct and can be used exactly as intended. Your library should be the same.</a:t>
            </a:r>
          </a:p>
        </p:txBody>
      </p:sp>
    </p:spTree>
    <p:extLst>
      <p:ext uri="{BB962C8B-B14F-4D97-AF65-F5344CB8AC3E}">
        <p14:creationId xmlns:p14="http://schemas.microsoft.com/office/powerpoint/2010/main" val="1371838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grated Circuits: An In‐Depth Guide">
            <a:extLst>
              <a:ext uri="{FF2B5EF4-FFF2-40B4-BE49-F238E27FC236}">
                <a16:creationId xmlns:a16="http://schemas.microsoft.com/office/drawing/2014/main" id="{10AD93C9-5FA2-2FF9-DB6A-74D08364A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4000" r="2565" b="4319"/>
          <a:stretch/>
        </p:blipFill>
        <p:spPr bwMode="auto">
          <a:xfrm>
            <a:off x="4167983" y="2834639"/>
            <a:ext cx="3694176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B902E-CC47-B0BD-7A7B-D280C1B3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CAD Library Item Consist Of?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22059-25BE-6FC4-CB42-299D7DEA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D634-7883-7638-EFA4-6EB6FEE0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BDCBF-7DE9-9E63-715F-5BEA9500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DDF6D6-8518-733B-9783-2BB1DCA14812}"/>
              </a:ext>
            </a:extLst>
          </p:cNvPr>
          <p:cNvCxnSpPr>
            <a:cxnSpLocks/>
          </p:cNvCxnSpPr>
          <p:nvPr/>
        </p:nvCxnSpPr>
        <p:spPr>
          <a:xfrm>
            <a:off x="4209971" y="2744723"/>
            <a:ext cx="642587" cy="36894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F83820-49FE-2684-CDBB-B9F09D4201F6}"/>
              </a:ext>
            </a:extLst>
          </p:cNvPr>
          <p:cNvGrpSpPr/>
          <p:nvPr/>
        </p:nvGrpSpPr>
        <p:grpSpPr>
          <a:xfrm>
            <a:off x="1071889" y="2160440"/>
            <a:ext cx="3138082" cy="1168566"/>
            <a:chOff x="1071889" y="2160440"/>
            <a:chExt cx="3138082" cy="11685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E35C77-C637-EFF6-B908-53977D70BA94}"/>
                </a:ext>
              </a:extLst>
            </p:cNvPr>
            <p:cNvGrpSpPr/>
            <p:nvPr/>
          </p:nvGrpSpPr>
          <p:grpSpPr>
            <a:xfrm>
              <a:off x="1071889" y="2160440"/>
              <a:ext cx="3138082" cy="1168566"/>
              <a:chOff x="1071889" y="2160440"/>
              <a:chExt cx="3138082" cy="116856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78DA052-936C-6DA5-F28F-BDDF09675C4A}"/>
                  </a:ext>
                </a:extLst>
              </p:cNvPr>
              <p:cNvSpPr/>
              <p:nvPr/>
            </p:nvSpPr>
            <p:spPr>
              <a:xfrm>
                <a:off x="1545336" y="2250947"/>
                <a:ext cx="2664635" cy="98755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119602D-4CF7-5BCF-0690-04CD5FFC74F0}"/>
                  </a:ext>
                </a:extLst>
              </p:cNvPr>
              <p:cNvSpPr/>
              <p:nvPr/>
            </p:nvSpPr>
            <p:spPr>
              <a:xfrm>
                <a:off x="1071889" y="2160440"/>
                <a:ext cx="1168566" cy="116856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C6AC9D-5FAA-5D19-2332-33C7E8F2C569}"/>
                </a:ext>
              </a:extLst>
            </p:cNvPr>
            <p:cNvSpPr txBox="1"/>
            <p:nvPr/>
          </p:nvSpPr>
          <p:spPr>
            <a:xfrm>
              <a:off x="2304186" y="2390780"/>
              <a:ext cx="1610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CAD 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Models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676012-633F-DCE5-07B8-FA53F5ABB5F9}"/>
              </a:ext>
            </a:extLst>
          </p:cNvPr>
          <p:cNvGrpSpPr/>
          <p:nvPr/>
        </p:nvGrpSpPr>
        <p:grpSpPr>
          <a:xfrm>
            <a:off x="966170" y="4673516"/>
            <a:ext cx="3138082" cy="1168566"/>
            <a:chOff x="1071889" y="2160440"/>
            <a:chExt cx="3138082" cy="11685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8DE2CB-ACC6-D48B-3556-867B6420792D}"/>
                </a:ext>
              </a:extLst>
            </p:cNvPr>
            <p:cNvGrpSpPr/>
            <p:nvPr/>
          </p:nvGrpSpPr>
          <p:grpSpPr>
            <a:xfrm>
              <a:off x="1071889" y="2160440"/>
              <a:ext cx="3138082" cy="1168566"/>
              <a:chOff x="1071889" y="2160440"/>
              <a:chExt cx="3138082" cy="1168566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FA94680-B2DC-5A38-205F-2EFA7FA690E4}"/>
                  </a:ext>
                </a:extLst>
              </p:cNvPr>
              <p:cNvSpPr/>
              <p:nvPr/>
            </p:nvSpPr>
            <p:spPr>
              <a:xfrm>
                <a:off x="1545336" y="2250947"/>
                <a:ext cx="2664635" cy="98755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EB9C8B7-D45C-B268-DA08-37464F67D62C}"/>
                  </a:ext>
                </a:extLst>
              </p:cNvPr>
              <p:cNvSpPr/>
              <p:nvPr/>
            </p:nvSpPr>
            <p:spPr>
              <a:xfrm>
                <a:off x="1071889" y="2160440"/>
                <a:ext cx="1168566" cy="116856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EA1AE2-D058-66F7-050A-78823E92BA33}"/>
                </a:ext>
              </a:extLst>
            </p:cNvPr>
            <p:cNvSpPr txBox="1"/>
            <p:nvPr/>
          </p:nvSpPr>
          <p:spPr>
            <a:xfrm>
              <a:off x="2346174" y="2390780"/>
              <a:ext cx="1610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Device </a:t>
              </a:r>
              <a:r>
                <a:rPr lang="en-US" sz="2000" b="1" dirty="0" err="1">
                  <a:solidFill>
                    <a:schemeClr val="bg1"/>
                  </a:solidFill>
                </a:rPr>
                <a:t>Parametrics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1C1ED7AA-D31E-E456-DD46-9FCC9FCE00B9}"/>
              </a:ext>
            </a:extLst>
          </p:cNvPr>
          <p:cNvGrpSpPr/>
          <p:nvPr/>
        </p:nvGrpSpPr>
        <p:grpSpPr>
          <a:xfrm>
            <a:off x="8115772" y="2160440"/>
            <a:ext cx="3294259" cy="1168566"/>
            <a:chOff x="6029628" y="1381675"/>
            <a:chExt cx="3294259" cy="1168566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D535472B-5289-F90C-4169-FC09CDF5A0D3}"/>
                </a:ext>
              </a:extLst>
            </p:cNvPr>
            <p:cNvGrpSpPr/>
            <p:nvPr/>
          </p:nvGrpSpPr>
          <p:grpSpPr>
            <a:xfrm>
              <a:off x="6029628" y="1381675"/>
              <a:ext cx="3294259" cy="1168566"/>
              <a:chOff x="1545336" y="2159436"/>
              <a:chExt cx="3294259" cy="1168566"/>
            </a:xfrm>
          </p:grpSpPr>
          <p:sp>
            <p:nvSpPr>
              <p:cNvPr id="2051" name="Rectangle: Rounded Corners 2050">
                <a:extLst>
                  <a:ext uri="{FF2B5EF4-FFF2-40B4-BE49-F238E27FC236}">
                    <a16:creationId xmlns:a16="http://schemas.microsoft.com/office/drawing/2014/main" id="{3459EE90-5CC1-62BD-6FD7-5B35CBA4B8D6}"/>
                  </a:ext>
                </a:extLst>
              </p:cNvPr>
              <p:cNvSpPr/>
              <p:nvPr/>
            </p:nvSpPr>
            <p:spPr>
              <a:xfrm>
                <a:off x="1545336" y="2250947"/>
                <a:ext cx="2664635" cy="98755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2" name="Oval 2051">
                <a:extLst>
                  <a:ext uri="{FF2B5EF4-FFF2-40B4-BE49-F238E27FC236}">
                    <a16:creationId xmlns:a16="http://schemas.microsoft.com/office/drawing/2014/main" id="{5E10A7C4-C8A4-6845-C2A6-12BC191368B2}"/>
                  </a:ext>
                </a:extLst>
              </p:cNvPr>
              <p:cNvSpPr/>
              <p:nvPr/>
            </p:nvSpPr>
            <p:spPr>
              <a:xfrm>
                <a:off x="3671029" y="2159436"/>
                <a:ext cx="1168566" cy="116856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6493B0C-B67C-C2F2-775F-50AE7AE8F778}"/>
                </a:ext>
              </a:extLst>
            </p:cNvPr>
            <p:cNvSpPr txBox="1"/>
            <p:nvPr/>
          </p:nvSpPr>
          <p:spPr>
            <a:xfrm>
              <a:off x="6440401" y="1612015"/>
              <a:ext cx="1610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Supply 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Chain</a:t>
              </a:r>
            </a:p>
          </p:txBody>
        </p:sp>
      </p:grp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7BA1B642-C654-D19A-320D-2C9263BD86AD}"/>
              </a:ext>
            </a:extLst>
          </p:cNvPr>
          <p:cNvGrpSpPr/>
          <p:nvPr/>
        </p:nvGrpSpPr>
        <p:grpSpPr>
          <a:xfrm>
            <a:off x="8114464" y="4583009"/>
            <a:ext cx="3294259" cy="1168566"/>
            <a:chOff x="6029628" y="1381675"/>
            <a:chExt cx="3294259" cy="1168566"/>
          </a:xfrm>
        </p:grpSpPr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082279F5-34B3-E6DB-B98A-43866AAF520B}"/>
                </a:ext>
              </a:extLst>
            </p:cNvPr>
            <p:cNvGrpSpPr/>
            <p:nvPr/>
          </p:nvGrpSpPr>
          <p:grpSpPr>
            <a:xfrm>
              <a:off x="6029628" y="1381675"/>
              <a:ext cx="3294259" cy="1168566"/>
              <a:chOff x="1545336" y="2159436"/>
              <a:chExt cx="3294259" cy="1168566"/>
            </a:xfrm>
          </p:grpSpPr>
          <p:sp>
            <p:nvSpPr>
              <p:cNvPr id="2057" name="Rectangle: Rounded Corners 2056">
                <a:extLst>
                  <a:ext uri="{FF2B5EF4-FFF2-40B4-BE49-F238E27FC236}">
                    <a16:creationId xmlns:a16="http://schemas.microsoft.com/office/drawing/2014/main" id="{4005FED0-324E-F76F-24C7-A8D3C0401E39}"/>
                  </a:ext>
                </a:extLst>
              </p:cNvPr>
              <p:cNvSpPr/>
              <p:nvPr/>
            </p:nvSpPr>
            <p:spPr>
              <a:xfrm>
                <a:off x="1545336" y="2250947"/>
                <a:ext cx="2664635" cy="98755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8" name="Oval 2057">
                <a:extLst>
                  <a:ext uri="{FF2B5EF4-FFF2-40B4-BE49-F238E27FC236}">
                    <a16:creationId xmlns:a16="http://schemas.microsoft.com/office/drawing/2014/main" id="{F0A98EE2-559E-97A2-25FA-E3C3960CFEDB}"/>
                  </a:ext>
                </a:extLst>
              </p:cNvPr>
              <p:cNvSpPr/>
              <p:nvPr/>
            </p:nvSpPr>
            <p:spPr>
              <a:xfrm>
                <a:off x="3671029" y="2159436"/>
                <a:ext cx="1168566" cy="116856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E1166001-49B2-8D5A-CF3C-F53A9ABE2B46}"/>
                </a:ext>
              </a:extLst>
            </p:cNvPr>
            <p:cNvSpPr txBox="1"/>
            <p:nvPr/>
          </p:nvSpPr>
          <p:spPr>
            <a:xfrm>
              <a:off x="6440401" y="1612015"/>
              <a:ext cx="1610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Internal Data &amp; Usage</a:t>
              </a:r>
            </a:p>
          </p:txBody>
        </p:sp>
      </p:grp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C2B692AC-2929-6BA9-3FF2-F0977F2D3537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4104252" y="4872833"/>
            <a:ext cx="636849" cy="38496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50011817-C34D-A2C3-E383-963A37B7AA4D}"/>
              </a:ext>
            </a:extLst>
          </p:cNvPr>
          <p:cNvCxnSpPr>
            <a:cxnSpLocks/>
            <a:stCxn id="2057" idx="1"/>
          </p:cNvCxnSpPr>
          <p:nvPr/>
        </p:nvCxnSpPr>
        <p:spPr>
          <a:xfrm flipH="1" flipV="1">
            <a:off x="7398511" y="4872833"/>
            <a:ext cx="715953" cy="29546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7F538E0A-4CC0-41EE-4398-AE03C6859E35}"/>
              </a:ext>
            </a:extLst>
          </p:cNvPr>
          <p:cNvCxnSpPr>
            <a:cxnSpLocks/>
            <a:stCxn id="2051" idx="1"/>
          </p:cNvCxnSpPr>
          <p:nvPr/>
        </p:nvCxnSpPr>
        <p:spPr>
          <a:xfrm flipH="1">
            <a:off x="7177414" y="2745727"/>
            <a:ext cx="938358" cy="38239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858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75A63-638D-4669-5C03-1E93E6F2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C0702-9BD1-7F66-7616-86BC3A6B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88808-6C5D-FC55-135F-845C34D4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515EFB-4F9F-7465-35F1-8D9EAF5B8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381685"/>
              </p:ext>
            </p:extLst>
          </p:nvPr>
        </p:nvGraphicFramePr>
        <p:xfrm>
          <a:off x="133254" y="798537"/>
          <a:ext cx="11846431" cy="562507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187240">
                  <a:extLst>
                    <a:ext uri="{9D8B030D-6E8A-4147-A177-3AD203B41FA5}">
                      <a16:colId xmlns:a16="http://schemas.microsoft.com/office/drawing/2014/main" val="3283026123"/>
                    </a:ext>
                  </a:extLst>
                </a:gridCol>
                <a:gridCol w="2447306">
                  <a:extLst>
                    <a:ext uri="{9D8B030D-6E8A-4147-A177-3AD203B41FA5}">
                      <a16:colId xmlns:a16="http://schemas.microsoft.com/office/drawing/2014/main" val="1312838307"/>
                    </a:ext>
                  </a:extLst>
                </a:gridCol>
                <a:gridCol w="2447306">
                  <a:extLst>
                    <a:ext uri="{9D8B030D-6E8A-4147-A177-3AD203B41FA5}">
                      <a16:colId xmlns:a16="http://schemas.microsoft.com/office/drawing/2014/main" val="2508517300"/>
                    </a:ext>
                  </a:extLst>
                </a:gridCol>
                <a:gridCol w="2447306">
                  <a:extLst>
                    <a:ext uri="{9D8B030D-6E8A-4147-A177-3AD203B41FA5}">
                      <a16:colId xmlns:a16="http://schemas.microsoft.com/office/drawing/2014/main" val="3284328743"/>
                    </a:ext>
                  </a:extLst>
                </a:gridCol>
                <a:gridCol w="2317273">
                  <a:extLst>
                    <a:ext uri="{9D8B030D-6E8A-4147-A177-3AD203B41FA5}">
                      <a16:colId xmlns:a16="http://schemas.microsoft.com/office/drawing/2014/main" val="112219232"/>
                    </a:ext>
                  </a:extLst>
                </a:gridCol>
              </a:tblGrid>
              <a:tr h="11661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CAD Models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Searchable Parametric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Organizing Components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Approved Part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Identifying Obsolete or Unavailable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24330"/>
                  </a:ext>
                </a:extLst>
              </a:tr>
              <a:tr h="445889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Schematic symbols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Layout Footprints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Padstacks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Mapped 3D models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Simulation Models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Datasheets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Electrical Parameters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Value, Tolerance, Temperature Coefficients, etc.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Fields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Package Dimensions (height, size, weight)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Creating tables and sub tables speed up part searches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 customizable database allows for new tables and new fields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Ways to make changes and bring in new parts in bulk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Internal company part numbers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Managing approved alternates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Tracking newly created parts as “Temp” parts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Inventory stock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Costs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PLM fields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Where Used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Estimated years to end of life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Flagging parts that are not available for purchase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Researching good alternate manufacture part numbers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2371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336A69B6-F7DB-9FBF-4C0F-4B96E4B6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39" y="4855"/>
            <a:ext cx="10972800" cy="793681"/>
          </a:xfrm>
        </p:spPr>
        <p:txBody>
          <a:bodyPr/>
          <a:lstStyle/>
          <a:p>
            <a:pPr algn="ctr"/>
            <a:r>
              <a:rPr lang="en-US" dirty="0"/>
              <a:t>What makes up a modern library?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CEF9DE38-C560-D1AE-F1C0-0C9B515CE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-212" r="2911" b="14682"/>
          <a:stretch/>
        </p:blipFill>
        <p:spPr bwMode="auto">
          <a:xfrm>
            <a:off x="317813" y="4741593"/>
            <a:ext cx="1922642" cy="13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A20E88-D806-9ABF-9D50-D62FD1FC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55" y="5140221"/>
            <a:ext cx="637848" cy="338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AE6A6-B0F1-6FC2-BFD6-4631EC262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587" y="5158878"/>
            <a:ext cx="696968" cy="27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F8676-7FB5-990E-AE47-C071C5E80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335" y="5569918"/>
            <a:ext cx="740089" cy="178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A7BABA-E842-E11C-AFB1-B1F1E544C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289" y="5482514"/>
            <a:ext cx="810827" cy="251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5E6EFC-40D3-4D4B-A65D-2F58C0628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892" y="5975581"/>
            <a:ext cx="243495" cy="29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05DB5-13D1-645A-715D-7C0B8D3E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844800" cy="365125"/>
          </a:xfrm>
        </p:spPr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7A8AF-0DA5-68D9-84B5-8EE6C30D5730}"/>
              </a:ext>
            </a:extLst>
          </p:cNvPr>
          <p:cNvSpPr/>
          <p:nvPr/>
        </p:nvSpPr>
        <p:spPr>
          <a:xfrm>
            <a:off x="544256" y="656470"/>
            <a:ext cx="2590104" cy="7014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CAD MODELS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6197F-111E-3A9C-D87C-59E97F6B4AA9}"/>
              </a:ext>
            </a:extLst>
          </p:cNvPr>
          <p:cNvSpPr/>
          <p:nvPr/>
        </p:nvSpPr>
        <p:spPr>
          <a:xfrm>
            <a:off x="544255" y="1357926"/>
            <a:ext cx="2590103" cy="5157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42CDB8-7EE7-BCC4-CE23-8390BBDB3613}"/>
              </a:ext>
            </a:extLst>
          </p:cNvPr>
          <p:cNvSpPr txBox="1"/>
          <p:nvPr/>
        </p:nvSpPr>
        <p:spPr>
          <a:xfrm>
            <a:off x="781569" y="4848173"/>
            <a:ext cx="21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Datasheet &amp; Online CAD Libraries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0E088-062E-AE00-BE9F-45F7BA15519B}"/>
              </a:ext>
            </a:extLst>
          </p:cNvPr>
          <p:cNvSpPr txBox="1"/>
          <p:nvPr/>
        </p:nvSpPr>
        <p:spPr>
          <a:xfrm>
            <a:off x="772657" y="1834280"/>
            <a:ext cx="214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&amp; Logical Geometries for use in CAD tools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A8BC67-3328-D429-F55B-79812900CAE5}"/>
              </a:ext>
            </a:extLst>
          </p:cNvPr>
          <p:cNvGrpSpPr/>
          <p:nvPr/>
        </p:nvGrpSpPr>
        <p:grpSpPr>
          <a:xfrm>
            <a:off x="763162" y="1521637"/>
            <a:ext cx="2238075" cy="369332"/>
            <a:chOff x="1083202" y="1879776"/>
            <a:chExt cx="2238075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F28CD39-7EDC-91B5-C772-A61FA39B0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202" y="2064442"/>
              <a:ext cx="2238075" cy="1746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CAE6236-047D-FC60-C56E-75F27A9C6C15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Function</a:t>
              </a: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F01C2AA-82E2-3284-CE23-73C58F0A9419}"/>
              </a:ext>
            </a:extLst>
          </p:cNvPr>
          <p:cNvSpPr/>
          <p:nvPr/>
        </p:nvSpPr>
        <p:spPr>
          <a:xfrm>
            <a:off x="742585" y="3429102"/>
            <a:ext cx="830565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Symbol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D38F32-E1BD-3B1C-5E73-BC8CC358E3E2}"/>
              </a:ext>
            </a:extLst>
          </p:cNvPr>
          <p:cNvSpPr/>
          <p:nvPr/>
        </p:nvSpPr>
        <p:spPr>
          <a:xfrm>
            <a:off x="1668990" y="3437599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Footprint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C25EBDE-23DA-64D4-E302-69032A65FD26}"/>
              </a:ext>
            </a:extLst>
          </p:cNvPr>
          <p:cNvSpPr/>
          <p:nvPr/>
        </p:nvSpPr>
        <p:spPr>
          <a:xfrm>
            <a:off x="742585" y="3880351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3D Model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6691D36-756C-A709-8B97-3263A77D109D}"/>
              </a:ext>
            </a:extLst>
          </p:cNvPr>
          <p:cNvSpPr/>
          <p:nvPr/>
        </p:nvSpPr>
        <p:spPr>
          <a:xfrm>
            <a:off x="1793220" y="3888848"/>
            <a:ext cx="110580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Sim Models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4FE32B-5657-3A3B-3D95-39EFCF2077C7}"/>
              </a:ext>
            </a:extLst>
          </p:cNvPr>
          <p:cNvGrpSpPr/>
          <p:nvPr/>
        </p:nvGrpSpPr>
        <p:grpSpPr>
          <a:xfrm>
            <a:off x="636205" y="4507010"/>
            <a:ext cx="2323862" cy="369332"/>
            <a:chOff x="1083202" y="1879776"/>
            <a:chExt cx="2323862" cy="36933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36A08F-E6D4-7A3B-2DF0-E1E2A1A250B3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165C0DC-50C7-F439-FA6F-315AE0CC493A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Source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F466DD-EC96-9B28-226C-A7B200A49EE5}"/>
              </a:ext>
            </a:extLst>
          </p:cNvPr>
          <p:cNvGrpSpPr/>
          <p:nvPr/>
        </p:nvGrpSpPr>
        <p:grpSpPr>
          <a:xfrm>
            <a:off x="703988" y="2794057"/>
            <a:ext cx="2323862" cy="369332"/>
            <a:chOff x="1083202" y="1879776"/>
            <a:chExt cx="2323862" cy="36933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12103C-646C-476F-27DD-B47A31390196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F334B34-9FCA-B9F6-3B7B-791B9627C80B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Consists Of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D8B4A69-253F-F992-9655-922077EB3047}"/>
              </a:ext>
            </a:extLst>
          </p:cNvPr>
          <p:cNvSpPr/>
          <p:nvPr/>
        </p:nvSpPr>
        <p:spPr>
          <a:xfrm>
            <a:off x="3347385" y="656469"/>
            <a:ext cx="2590104" cy="7014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PARAMETRICS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2D6CB4F-DFB0-B08C-EF2A-7EA806093895}"/>
              </a:ext>
            </a:extLst>
          </p:cNvPr>
          <p:cNvSpPr/>
          <p:nvPr/>
        </p:nvSpPr>
        <p:spPr>
          <a:xfrm>
            <a:off x="3347384" y="1357926"/>
            <a:ext cx="2590103" cy="5157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050181-9F90-9042-EC12-0655451D419B}"/>
              </a:ext>
            </a:extLst>
          </p:cNvPr>
          <p:cNvSpPr txBox="1"/>
          <p:nvPr/>
        </p:nvSpPr>
        <p:spPr>
          <a:xfrm>
            <a:off x="3571930" y="4845728"/>
            <a:ext cx="213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Datasheet / IC or Distributor Website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342BC4-10EB-5960-F465-B49E4937705E}"/>
              </a:ext>
            </a:extLst>
          </p:cNvPr>
          <p:cNvSpPr txBox="1"/>
          <p:nvPr/>
        </p:nvSpPr>
        <p:spPr>
          <a:xfrm>
            <a:off x="3469174" y="1848838"/>
            <a:ext cx="2323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Electrical &amp; Functional Parameters of the Device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900ABA0-1914-8EA3-3B34-6722479DC450}"/>
              </a:ext>
            </a:extLst>
          </p:cNvPr>
          <p:cNvGrpSpPr/>
          <p:nvPr/>
        </p:nvGrpSpPr>
        <p:grpSpPr>
          <a:xfrm>
            <a:off x="3566291" y="1521636"/>
            <a:ext cx="2238075" cy="369332"/>
            <a:chOff x="1083202" y="1879776"/>
            <a:chExt cx="2238075" cy="36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71ABA2-CAEB-5B02-847E-2D55D72EE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202" y="2064442"/>
              <a:ext cx="2238075" cy="1746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AB2CD70-6932-56A4-E5D6-C3E49D108BEF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Function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49202DC-1A52-CF49-254F-51451F86EFC1}"/>
              </a:ext>
            </a:extLst>
          </p:cNvPr>
          <p:cNvSpPr/>
          <p:nvPr/>
        </p:nvSpPr>
        <p:spPr>
          <a:xfrm>
            <a:off x="3519317" y="3221579"/>
            <a:ext cx="636381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2E46D95-0587-1D3E-BDFF-1ED40A887F33}"/>
              </a:ext>
            </a:extLst>
          </p:cNvPr>
          <p:cNvSpPr/>
          <p:nvPr/>
        </p:nvSpPr>
        <p:spPr>
          <a:xfrm>
            <a:off x="3519317" y="3664821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Tolerance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65DE628-6C1E-9C42-F22C-B6F581718BB8}"/>
              </a:ext>
            </a:extLst>
          </p:cNvPr>
          <p:cNvSpPr/>
          <p:nvPr/>
        </p:nvSpPr>
        <p:spPr>
          <a:xfrm>
            <a:off x="3520391" y="4113551"/>
            <a:ext cx="70678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4B42AC4-3719-21DA-25FC-73025C52D14D}"/>
              </a:ext>
            </a:extLst>
          </p:cNvPr>
          <p:cNvSpPr/>
          <p:nvPr/>
        </p:nvSpPr>
        <p:spPr>
          <a:xfrm>
            <a:off x="4292538" y="4113670"/>
            <a:ext cx="98868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Datasheet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C4BBC9-576E-B2B1-BD1A-86E7B4281D4A}"/>
              </a:ext>
            </a:extLst>
          </p:cNvPr>
          <p:cNvGrpSpPr/>
          <p:nvPr/>
        </p:nvGrpSpPr>
        <p:grpSpPr>
          <a:xfrm>
            <a:off x="3469337" y="4505479"/>
            <a:ext cx="2323862" cy="369332"/>
            <a:chOff x="1083202" y="1879776"/>
            <a:chExt cx="2323862" cy="36933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E5ABDE-9146-CBF7-691C-C48B2BBBBF3E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DC16F63-5DE3-930D-B155-C56A0339121F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Source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6C63104-7C5E-1DBC-B7F1-F11A65257662}"/>
              </a:ext>
            </a:extLst>
          </p:cNvPr>
          <p:cNvGrpSpPr/>
          <p:nvPr/>
        </p:nvGrpSpPr>
        <p:grpSpPr>
          <a:xfrm>
            <a:off x="3519002" y="2787251"/>
            <a:ext cx="2323862" cy="369332"/>
            <a:chOff x="1083202" y="1879776"/>
            <a:chExt cx="2323862" cy="36933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2511F3-FF5F-1F3E-CE5B-B2A553D49D45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6CE4CCD-BF0F-8B56-EEB4-92171F1354D1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Consists Of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3D27CE1B-FC59-F9CA-F3DE-20C4AFE61696}"/>
              </a:ext>
            </a:extLst>
          </p:cNvPr>
          <p:cNvSpPr/>
          <p:nvPr/>
        </p:nvSpPr>
        <p:spPr>
          <a:xfrm>
            <a:off x="6227512" y="656468"/>
            <a:ext cx="2590104" cy="7014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SUPPLY CHAIN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B61F4CF-D2DC-0BCB-159D-7E6B5D0B1205}"/>
              </a:ext>
            </a:extLst>
          </p:cNvPr>
          <p:cNvSpPr/>
          <p:nvPr/>
        </p:nvSpPr>
        <p:spPr>
          <a:xfrm>
            <a:off x="6227511" y="1357924"/>
            <a:ext cx="2590103" cy="5157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DF26E7-80E0-390A-BDF6-615807E3DD43}"/>
              </a:ext>
            </a:extLst>
          </p:cNvPr>
          <p:cNvSpPr txBox="1"/>
          <p:nvPr/>
        </p:nvSpPr>
        <p:spPr>
          <a:xfrm>
            <a:off x="6657765" y="4831037"/>
            <a:ext cx="169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Distributor, CM, SC Service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7BCB45D-6BFD-3485-7831-51AB35E2D65E}"/>
              </a:ext>
            </a:extLst>
          </p:cNvPr>
          <p:cNvSpPr txBox="1"/>
          <p:nvPr/>
        </p:nvSpPr>
        <p:spPr>
          <a:xfrm>
            <a:off x="6446418" y="1884892"/>
            <a:ext cx="214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Pricing, Compliance, and Availability of the Device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EA78BBF-C2A9-2C08-5624-E9786769BCB0}"/>
              </a:ext>
            </a:extLst>
          </p:cNvPr>
          <p:cNvGrpSpPr/>
          <p:nvPr/>
        </p:nvGrpSpPr>
        <p:grpSpPr>
          <a:xfrm>
            <a:off x="6446418" y="1521635"/>
            <a:ext cx="2238075" cy="369332"/>
            <a:chOff x="1083202" y="1879776"/>
            <a:chExt cx="2238075" cy="36933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DFA00F1-AB40-0E68-7541-FB670913EF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202" y="2064442"/>
              <a:ext cx="2238075" cy="1746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CEC9891E-AB44-7136-C30C-92D36C57B293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Function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430681C3-5B0B-F26A-4A79-67FEC3269C10}"/>
              </a:ext>
            </a:extLst>
          </p:cNvPr>
          <p:cNvSpPr/>
          <p:nvPr/>
        </p:nvSpPr>
        <p:spPr>
          <a:xfrm>
            <a:off x="6395761" y="3232981"/>
            <a:ext cx="87873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Lifecycle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3379927-7431-D45D-AF4B-8EEF45E95F9F}"/>
              </a:ext>
            </a:extLst>
          </p:cNvPr>
          <p:cNvSpPr/>
          <p:nvPr/>
        </p:nvSpPr>
        <p:spPr>
          <a:xfrm>
            <a:off x="7370340" y="3235110"/>
            <a:ext cx="116782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F6084D2-6CAA-0494-34D1-48DEC81AE7BE}"/>
              </a:ext>
            </a:extLst>
          </p:cNvPr>
          <p:cNvSpPr/>
          <p:nvPr/>
        </p:nvSpPr>
        <p:spPr>
          <a:xfrm>
            <a:off x="6388182" y="3679905"/>
            <a:ext cx="1105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Compliance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D065A2E-1B34-DAB7-C553-E6E8FE5236EC}"/>
              </a:ext>
            </a:extLst>
          </p:cNvPr>
          <p:cNvSpPr/>
          <p:nvPr/>
        </p:nvSpPr>
        <p:spPr>
          <a:xfrm>
            <a:off x="7578053" y="3679905"/>
            <a:ext cx="6814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Risk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D6C8B5-5351-B3AA-939D-FB79C439CA21}"/>
              </a:ext>
            </a:extLst>
          </p:cNvPr>
          <p:cNvGrpSpPr/>
          <p:nvPr/>
        </p:nvGrpSpPr>
        <p:grpSpPr>
          <a:xfrm>
            <a:off x="6342288" y="4539384"/>
            <a:ext cx="2323862" cy="369332"/>
            <a:chOff x="1083202" y="1879776"/>
            <a:chExt cx="2323862" cy="36933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E0FB3F7-27B6-8DD1-B5CA-494477205409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2F24A32-3CDD-A7D9-C0AD-E0D9554DC922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Source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09C4D8-2101-C895-9297-E422FA24FE3C}"/>
              </a:ext>
            </a:extLst>
          </p:cNvPr>
          <p:cNvGrpSpPr/>
          <p:nvPr/>
        </p:nvGrpSpPr>
        <p:grpSpPr>
          <a:xfrm>
            <a:off x="6403524" y="2809968"/>
            <a:ext cx="2323862" cy="369332"/>
            <a:chOff x="1083202" y="1879776"/>
            <a:chExt cx="2323862" cy="369332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FABD219-C211-DB85-5D81-63B427F746C9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FA8EBF9-5ECE-0653-0A61-8FB7FAC12DD2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Consists Of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77C8E8E1-E79A-0492-5F1A-FF1BF2866EF6}"/>
              </a:ext>
            </a:extLst>
          </p:cNvPr>
          <p:cNvSpPr/>
          <p:nvPr/>
        </p:nvSpPr>
        <p:spPr>
          <a:xfrm>
            <a:off x="9030639" y="656468"/>
            <a:ext cx="2590104" cy="7014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INTERNAL DATA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96845AB-6609-13A6-573A-216D24B03760}"/>
              </a:ext>
            </a:extLst>
          </p:cNvPr>
          <p:cNvSpPr/>
          <p:nvPr/>
        </p:nvSpPr>
        <p:spPr>
          <a:xfrm>
            <a:off x="9030638" y="1357924"/>
            <a:ext cx="2590103" cy="5157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487CC91-3133-B987-943C-A11B484EB61E}"/>
              </a:ext>
            </a:extLst>
          </p:cNvPr>
          <p:cNvSpPr txBox="1"/>
          <p:nvPr/>
        </p:nvSpPr>
        <p:spPr>
          <a:xfrm>
            <a:off x="9549731" y="4839551"/>
            <a:ext cx="136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Internal Systems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A7A096B-16E3-DF90-E991-08FC30B13E40}"/>
              </a:ext>
            </a:extLst>
          </p:cNvPr>
          <p:cNvSpPr txBox="1"/>
          <p:nvPr/>
        </p:nvSpPr>
        <p:spPr>
          <a:xfrm>
            <a:off x="9251269" y="1884892"/>
            <a:ext cx="214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Data Labels &amp; Internal Device Usage Data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3742CA-93C8-1A6D-A102-38C3B01ECBAB}"/>
              </a:ext>
            </a:extLst>
          </p:cNvPr>
          <p:cNvGrpSpPr/>
          <p:nvPr/>
        </p:nvGrpSpPr>
        <p:grpSpPr>
          <a:xfrm>
            <a:off x="9249545" y="1521635"/>
            <a:ext cx="2238075" cy="369332"/>
            <a:chOff x="1083202" y="1879776"/>
            <a:chExt cx="2238075" cy="369332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703D49D-ABC3-C376-0E41-B835AC2B6A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202" y="2064442"/>
              <a:ext cx="2238075" cy="1746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5DEA4D8-0420-3621-170F-B0726239F034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Function</a:t>
              </a: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8632D462-6286-488D-3AA7-18D8BFCB4A7D}"/>
              </a:ext>
            </a:extLst>
          </p:cNvPr>
          <p:cNvSpPr/>
          <p:nvPr/>
        </p:nvSpPr>
        <p:spPr>
          <a:xfrm>
            <a:off x="9241941" y="3671074"/>
            <a:ext cx="115371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Internal PN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B2436A28-FEEB-275E-08C0-2CAF3CF31EC7}"/>
              </a:ext>
            </a:extLst>
          </p:cNvPr>
          <p:cNvSpPr/>
          <p:nvPr/>
        </p:nvSpPr>
        <p:spPr>
          <a:xfrm>
            <a:off x="9249545" y="3214190"/>
            <a:ext cx="1153715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Where Used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5E196092-3230-DFC5-8A21-8A6D243A09CB}"/>
              </a:ext>
            </a:extLst>
          </p:cNvPr>
          <p:cNvSpPr/>
          <p:nvPr/>
        </p:nvSpPr>
        <p:spPr>
          <a:xfrm>
            <a:off x="10487387" y="3671074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Versions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82C31FA-5F21-36F1-173C-4A8FC5FEFA5C}"/>
              </a:ext>
            </a:extLst>
          </p:cNvPr>
          <p:cNvSpPr/>
          <p:nvPr/>
        </p:nvSpPr>
        <p:spPr>
          <a:xfrm>
            <a:off x="9241941" y="4148879"/>
            <a:ext cx="147098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PLM/ERP Fields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F5C9F35-C1E0-53F6-A964-FFF7ACDF9CB2}"/>
              </a:ext>
            </a:extLst>
          </p:cNvPr>
          <p:cNvGrpSpPr/>
          <p:nvPr/>
        </p:nvGrpSpPr>
        <p:grpSpPr>
          <a:xfrm>
            <a:off x="9154700" y="4550509"/>
            <a:ext cx="2323862" cy="369332"/>
            <a:chOff x="1083202" y="1879776"/>
            <a:chExt cx="2323862" cy="36933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0AB8392-35BC-2CC9-CEC3-D7DB23AA93C5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4DA184B1-6CB8-0031-819E-956DD2D5DD9C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Source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16E972F-AD37-5DCC-A66C-8EFE8F4A54EA}"/>
              </a:ext>
            </a:extLst>
          </p:cNvPr>
          <p:cNvGrpSpPr/>
          <p:nvPr/>
        </p:nvGrpSpPr>
        <p:grpSpPr>
          <a:xfrm>
            <a:off x="9206651" y="2787251"/>
            <a:ext cx="2323862" cy="369332"/>
            <a:chOff x="1083202" y="1879776"/>
            <a:chExt cx="2323862" cy="36933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105917A-DE7D-A7CB-5A0A-857D1E692B10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38F717B0-1F23-9991-1F92-D40EC0736492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Consists Of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6243A44-C87F-5171-1745-2E6B363D2455}"/>
              </a:ext>
            </a:extLst>
          </p:cNvPr>
          <p:cNvSpPr/>
          <p:nvPr/>
        </p:nvSpPr>
        <p:spPr>
          <a:xfrm>
            <a:off x="4251538" y="3232040"/>
            <a:ext cx="1146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Dimensions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139D52B-9127-30FA-F831-9A9E32F44FDD}"/>
              </a:ext>
            </a:extLst>
          </p:cNvPr>
          <p:cNvSpPr/>
          <p:nvPr/>
        </p:nvSpPr>
        <p:spPr>
          <a:xfrm>
            <a:off x="4543335" y="3672855"/>
            <a:ext cx="10702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Coeffcient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4DDA78-E71B-C792-272D-FB9EC1E81BAF}"/>
              </a:ext>
            </a:extLst>
          </p:cNvPr>
          <p:cNvGrpSpPr/>
          <p:nvPr/>
        </p:nvGrpSpPr>
        <p:grpSpPr>
          <a:xfrm>
            <a:off x="720268" y="5553523"/>
            <a:ext cx="2323862" cy="369332"/>
            <a:chOff x="1083202" y="1879776"/>
            <a:chExt cx="2323862" cy="36933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F9AAD6C-1B51-A156-91E8-83537C686663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296422D8-DEE1-D0DD-390D-8EC8271ABD33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Type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2617F43-6569-2FDC-1119-59CD463E4C11}"/>
              </a:ext>
            </a:extLst>
          </p:cNvPr>
          <p:cNvGrpSpPr/>
          <p:nvPr/>
        </p:nvGrpSpPr>
        <p:grpSpPr>
          <a:xfrm>
            <a:off x="3477025" y="5550756"/>
            <a:ext cx="2323862" cy="369332"/>
            <a:chOff x="1083202" y="1879776"/>
            <a:chExt cx="2323862" cy="36933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DBB7464-6D49-447B-59FD-98BEC7F95FF6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E99DB3E3-B3BF-875C-7373-1D7181AA6FB0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Type</a:t>
              </a:r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C259025A-FF75-31D3-259F-0F92633C6879}"/>
              </a:ext>
            </a:extLst>
          </p:cNvPr>
          <p:cNvSpPr/>
          <p:nvPr/>
        </p:nvSpPr>
        <p:spPr>
          <a:xfrm>
            <a:off x="1317221" y="5981874"/>
            <a:ext cx="954796" cy="36933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F44A51B-EDC4-D5B4-4173-2A300F23AA78}"/>
              </a:ext>
            </a:extLst>
          </p:cNvPr>
          <p:cNvSpPr/>
          <p:nvPr/>
        </p:nvSpPr>
        <p:spPr>
          <a:xfrm>
            <a:off x="4065937" y="5982278"/>
            <a:ext cx="954796" cy="36933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86C840C9-086E-E158-39CD-998BCC917243}"/>
              </a:ext>
            </a:extLst>
          </p:cNvPr>
          <p:cNvSpPr/>
          <p:nvPr/>
        </p:nvSpPr>
        <p:spPr>
          <a:xfrm>
            <a:off x="9517649" y="6014698"/>
            <a:ext cx="1662157" cy="36933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STATIC &amp; DYNAMIC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1DE1AEF-55B4-6A43-7514-5D22CDB93619}"/>
              </a:ext>
            </a:extLst>
          </p:cNvPr>
          <p:cNvGrpSpPr/>
          <p:nvPr/>
        </p:nvGrpSpPr>
        <p:grpSpPr>
          <a:xfrm>
            <a:off x="6416122" y="5550756"/>
            <a:ext cx="2323862" cy="369332"/>
            <a:chOff x="1083202" y="1879776"/>
            <a:chExt cx="2323862" cy="3693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72745A2-C654-34A9-8D4E-24A3FD9312CB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90786128-032F-4F9B-64D3-3746EBC11A79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Type</a:t>
              </a:r>
            </a:p>
          </p:txBody>
        </p:sp>
      </p:grp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63CFA3F-534A-DB64-97C0-DAA3A03AD2AC}"/>
              </a:ext>
            </a:extLst>
          </p:cNvPr>
          <p:cNvSpPr/>
          <p:nvPr/>
        </p:nvSpPr>
        <p:spPr>
          <a:xfrm>
            <a:off x="7045164" y="6023346"/>
            <a:ext cx="954796" cy="369332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DYNAMIC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D29066C-27FF-2BF9-DB3A-9E7C47F4D133}"/>
              </a:ext>
            </a:extLst>
          </p:cNvPr>
          <p:cNvSpPr/>
          <p:nvPr/>
        </p:nvSpPr>
        <p:spPr>
          <a:xfrm>
            <a:off x="6388182" y="4106850"/>
            <a:ext cx="81636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Pricing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F55F123-7AF1-CF94-111A-C0BD3AE075AD}"/>
              </a:ext>
            </a:extLst>
          </p:cNvPr>
          <p:cNvSpPr/>
          <p:nvPr/>
        </p:nvSpPr>
        <p:spPr>
          <a:xfrm>
            <a:off x="7289180" y="4140507"/>
            <a:ext cx="1105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Alternates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2AC98022-DF87-D74D-DE0C-56FC368054D2}"/>
              </a:ext>
            </a:extLst>
          </p:cNvPr>
          <p:cNvSpPr/>
          <p:nvPr/>
        </p:nvSpPr>
        <p:spPr>
          <a:xfrm>
            <a:off x="5361315" y="4108405"/>
            <a:ext cx="47263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16CD578-5490-9AB6-9D51-68D5E9DA7C0A}"/>
              </a:ext>
            </a:extLst>
          </p:cNvPr>
          <p:cNvSpPr/>
          <p:nvPr/>
        </p:nvSpPr>
        <p:spPr>
          <a:xfrm>
            <a:off x="10487387" y="3214190"/>
            <a:ext cx="553377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AVL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4354E21-6AAE-2536-1A3F-AA9C3D45A79D}"/>
              </a:ext>
            </a:extLst>
          </p:cNvPr>
          <p:cNvGrpSpPr/>
          <p:nvPr/>
        </p:nvGrpSpPr>
        <p:grpSpPr>
          <a:xfrm>
            <a:off x="9169298" y="5546337"/>
            <a:ext cx="2323862" cy="369332"/>
            <a:chOff x="1083202" y="1879776"/>
            <a:chExt cx="2323862" cy="369332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773BB6C-6247-DF82-01E7-A20E658FD6FE}"/>
                </a:ext>
              </a:extLst>
            </p:cNvPr>
            <p:cNvCxnSpPr/>
            <p:nvPr/>
          </p:nvCxnSpPr>
          <p:spPr>
            <a:xfrm>
              <a:off x="1083202" y="2066188"/>
              <a:ext cx="2323862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A6D71CBF-1545-EB1A-A116-64359F1F5CE8}"/>
                </a:ext>
              </a:extLst>
            </p:cNvPr>
            <p:cNvSpPr/>
            <p:nvPr/>
          </p:nvSpPr>
          <p:spPr>
            <a:xfrm>
              <a:off x="1479080" y="1879776"/>
              <a:ext cx="1363980" cy="3693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Data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4577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940B77-CD95-BCCC-0769-34BA3E7A044A}"/>
              </a:ext>
            </a:extLst>
          </p:cNvPr>
          <p:cNvSpPr/>
          <p:nvPr/>
        </p:nvSpPr>
        <p:spPr>
          <a:xfrm>
            <a:off x="8676240" y="746511"/>
            <a:ext cx="2967519" cy="2574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471A6B7-2D05-06A0-2741-6BA58723C777}"/>
              </a:ext>
            </a:extLst>
          </p:cNvPr>
          <p:cNvSpPr/>
          <p:nvPr/>
        </p:nvSpPr>
        <p:spPr>
          <a:xfrm>
            <a:off x="3295045" y="3304145"/>
            <a:ext cx="3525378" cy="3052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9DAD2CF-4401-0111-BB4C-8E4EA3D9C7D7}"/>
              </a:ext>
            </a:extLst>
          </p:cNvPr>
          <p:cNvSpPr/>
          <p:nvPr/>
        </p:nvSpPr>
        <p:spPr>
          <a:xfrm>
            <a:off x="8399537" y="3781677"/>
            <a:ext cx="2967519" cy="22095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9B439B6-7FCE-283F-77C4-8C7313EFC7E0}"/>
              </a:ext>
            </a:extLst>
          </p:cNvPr>
          <p:cNvSpPr/>
          <p:nvPr/>
        </p:nvSpPr>
        <p:spPr>
          <a:xfrm>
            <a:off x="189157" y="320040"/>
            <a:ext cx="3857063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12B6-4074-8EA1-311C-B5E966FD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5B16-93E0-40AF-AE38-92D84858BC03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8AC51-9708-7F28-890C-047A5ABD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D676-B8FC-ED7C-F5E6-E0C0A0E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36D3-6423-4164-A18F-2BED867A6869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7A3582-DAED-FA4A-ABCF-39004DB5DFB4}"/>
              </a:ext>
            </a:extLst>
          </p:cNvPr>
          <p:cNvSpPr/>
          <p:nvPr/>
        </p:nvSpPr>
        <p:spPr>
          <a:xfrm>
            <a:off x="2739025" y="917588"/>
            <a:ext cx="830565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Symbol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CEE60-AF61-E602-434B-A84632AC3D25}"/>
              </a:ext>
            </a:extLst>
          </p:cNvPr>
          <p:cNvSpPr/>
          <p:nvPr/>
        </p:nvSpPr>
        <p:spPr>
          <a:xfrm>
            <a:off x="1697381" y="917588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Footprint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B5081B-8A07-2EF1-DD89-ADB0680F1020}"/>
              </a:ext>
            </a:extLst>
          </p:cNvPr>
          <p:cNvSpPr/>
          <p:nvPr/>
        </p:nvSpPr>
        <p:spPr>
          <a:xfrm>
            <a:off x="1597600" y="1372738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3D Model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8FD47A-59AE-1EF8-349D-B367001D6597}"/>
              </a:ext>
            </a:extLst>
          </p:cNvPr>
          <p:cNvSpPr/>
          <p:nvPr/>
        </p:nvSpPr>
        <p:spPr>
          <a:xfrm>
            <a:off x="2627896" y="1370024"/>
            <a:ext cx="110580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Sim Models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424C8E-0791-39CB-6AFA-FB07A99F6F3B}"/>
              </a:ext>
            </a:extLst>
          </p:cNvPr>
          <p:cNvSpPr/>
          <p:nvPr/>
        </p:nvSpPr>
        <p:spPr>
          <a:xfrm>
            <a:off x="8948492" y="925872"/>
            <a:ext cx="636381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B405BB-454B-BD15-C252-83EA037BEEB3}"/>
              </a:ext>
            </a:extLst>
          </p:cNvPr>
          <p:cNvSpPr/>
          <p:nvPr/>
        </p:nvSpPr>
        <p:spPr>
          <a:xfrm>
            <a:off x="8948492" y="1912529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Tolerance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439369-BCA8-A450-1FF3-3FAE07AB34D9}"/>
              </a:ext>
            </a:extLst>
          </p:cNvPr>
          <p:cNvSpPr/>
          <p:nvPr/>
        </p:nvSpPr>
        <p:spPr>
          <a:xfrm>
            <a:off x="9745078" y="920356"/>
            <a:ext cx="70678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669322-0CE3-E84E-573F-956AC29BEE54}"/>
              </a:ext>
            </a:extLst>
          </p:cNvPr>
          <p:cNvSpPr/>
          <p:nvPr/>
        </p:nvSpPr>
        <p:spPr>
          <a:xfrm>
            <a:off x="10227378" y="1408628"/>
            <a:ext cx="98868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Datasheet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064294-1ED8-41C9-4644-7AD76C198DD1}"/>
              </a:ext>
            </a:extLst>
          </p:cNvPr>
          <p:cNvSpPr/>
          <p:nvPr/>
        </p:nvSpPr>
        <p:spPr>
          <a:xfrm>
            <a:off x="8586141" y="4130608"/>
            <a:ext cx="87873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Lifecycle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21EFDC-38B1-15A9-B671-CE07792AA8A2}"/>
              </a:ext>
            </a:extLst>
          </p:cNvPr>
          <p:cNvSpPr/>
          <p:nvPr/>
        </p:nvSpPr>
        <p:spPr>
          <a:xfrm>
            <a:off x="9560720" y="4132737"/>
            <a:ext cx="116782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21F31E-5F50-5A50-1A14-DD02EF4D5CE3}"/>
              </a:ext>
            </a:extLst>
          </p:cNvPr>
          <p:cNvSpPr/>
          <p:nvPr/>
        </p:nvSpPr>
        <p:spPr>
          <a:xfrm>
            <a:off x="8578562" y="4577532"/>
            <a:ext cx="1105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Compliance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3D5A15-D6D2-CE1A-2868-A2E41411C98F}"/>
              </a:ext>
            </a:extLst>
          </p:cNvPr>
          <p:cNvSpPr/>
          <p:nvPr/>
        </p:nvSpPr>
        <p:spPr>
          <a:xfrm>
            <a:off x="9768433" y="4577532"/>
            <a:ext cx="6814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Risk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927C6F-000D-242B-AE71-55D32901CA48}"/>
              </a:ext>
            </a:extLst>
          </p:cNvPr>
          <p:cNvSpPr/>
          <p:nvPr/>
        </p:nvSpPr>
        <p:spPr>
          <a:xfrm>
            <a:off x="4824942" y="2327090"/>
            <a:ext cx="115371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Internal PN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A6C896-FECA-B6BA-A6AC-0D8B7A7CDCBD}"/>
              </a:ext>
            </a:extLst>
          </p:cNvPr>
          <p:cNvSpPr/>
          <p:nvPr/>
        </p:nvSpPr>
        <p:spPr>
          <a:xfrm>
            <a:off x="3590851" y="4094371"/>
            <a:ext cx="1153715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Where Used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CEF5FD-F983-1E7B-F188-C4E3A6A325BD}"/>
              </a:ext>
            </a:extLst>
          </p:cNvPr>
          <p:cNvSpPr/>
          <p:nvPr/>
        </p:nvSpPr>
        <p:spPr>
          <a:xfrm>
            <a:off x="4870367" y="4088282"/>
            <a:ext cx="147098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PLM/ERP Fields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2FB11B-6AEE-5A55-7A4D-A59E731EA5E7}"/>
              </a:ext>
            </a:extLst>
          </p:cNvPr>
          <p:cNvSpPr/>
          <p:nvPr/>
        </p:nvSpPr>
        <p:spPr>
          <a:xfrm>
            <a:off x="8948492" y="1403677"/>
            <a:ext cx="1146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Dimensions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E9D7A5-11C9-1726-38D7-D68F51FF9D27}"/>
              </a:ext>
            </a:extLst>
          </p:cNvPr>
          <p:cNvSpPr/>
          <p:nvPr/>
        </p:nvSpPr>
        <p:spPr>
          <a:xfrm>
            <a:off x="8953045" y="2423772"/>
            <a:ext cx="10702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Coeffcient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1F1A8E-353B-F1B1-556E-9717ACEBE149}"/>
              </a:ext>
            </a:extLst>
          </p:cNvPr>
          <p:cNvSpPr/>
          <p:nvPr/>
        </p:nvSpPr>
        <p:spPr>
          <a:xfrm>
            <a:off x="8578562" y="5020017"/>
            <a:ext cx="81636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Pricing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8CF63D-D698-8F57-359B-92615A28A93D}"/>
              </a:ext>
            </a:extLst>
          </p:cNvPr>
          <p:cNvSpPr/>
          <p:nvPr/>
        </p:nvSpPr>
        <p:spPr>
          <a:xfrm>
            <a:off x="9483175" y="5023906"/>
            <a:ext cx="1105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Alternates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A3F3064-80C4-EC07-5663-DAA841841A5B}"/>
              </a:ext>
            </a:extLst>
          </p:cNvPr>
          <p:cNvSpPr/>
          <p:nvPr/>
        </p:nvSpPr>
        <p:spPr>
          <a:xfrm>
            <a:off x="9991060" y="1912529"/>
            <a:ext cx="47263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95E5EE2-6B50-A907-3CC4-0A01413573C1}"/>
              </a:ext>
            </a:extLst>
          </p:cNvPr>
          <p:cNvSpPr/>
          <p:nvPr/>
        </p:nvSpPr>
        <p:spPr>
          <a:xfrm>
            <a:off x="3615015" y="3607661"/>
            <a:ext cx="553377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6288F85-37B4-28C8-2592-06F367482B1A}"/>
              </a:ext>
            </a:extLst>
          </p:cNvPr>
          <p:cNvSpPr/>
          <p:nvPr/>
        </p:nvSpPr>
        <p:spPr>
          <a:xfrm>
            <a:off x="5856935" y="1513352"/>
            <a:ext cx="166498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Manufacturer PN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2B33D37-C5B8-152D-13E6-E219958A6D05}"/>
              </a:ext>
            </a:extLst>
          </p:cNvPr>
          <p:cNvSpPr/>
          <p:nvPr/>
        </p:nvSpPr>
        <p:spPr>
          <a:xfrm>
            <a:off x="460106" y="691370"/>
            <a:ext cx="57001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C23AE3-BED4-ABD9-9F83-CC5008834396}"/>
              </a:ext>
            </a:extLst>
          </p:cNvPr>
          <p:cNvSpPr/>
          <p:nvPr/>
        </p:nvSpPr>
        <p:spPr>
          <a:xfrm>
            <a:off x="460106" y="1116515"/>
            <a:ext cx="57001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8028E3-93AB-F2C3-1BA8-4933CAAB70B4}"/>
              </a:ext>
            </a:extLst>
          </p:cNvPr>
          <p:cNvSpPr/>
          <p:nvPr/>
        </p:nvSpPr>
        <p:spPr>
          <a:xfrm>
            <a:off x="460106" y="1599836"/>
            <a:ext cx="57001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14CE11-78C2-7EBA-7A91-FB0D0DE0E798}"/>
              </a:ext>
            </a:extLst>
          </p:cNvPr>
          <p:cNvSpPr/>
          <p:nvPr/>
        </p:nvSpPr>
        <p:spPr>
          <a:xfrm>
            <a:off x="4298731" y="3607661"/>
            <a:ext cx="162171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Associates BOMS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D75F310-50D0-D3C1-A3BD-7BB9B2966038}"/>
              </a:ext>
            </a:extLst>
          </p:cNvPr>
          <p:cNvSpPr/>
          <p:nvPr/>
        </p:nvSpPr>
        <p:spPr>
          <a:xfrm>
            <a:off x="3590851" y="4564727"/>
            <a:ext cx="101133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History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6964BB83-DC55-1F84-4D10-34F10197C09A}"/>
              </a:ext>
            </a:extLst>
          </p:cNvPr>
          <p:cNvCxnSpPr>
            <a:cxnSpLocks/>
            <a:stCxn id="19" idx="0"/>
            <a:endCxn id="29" idx="1"/>
          </p:cNvCxnSpPr>
          <p:nvPr/>
        </p:nvCxnSpPr>
        <p:spPr>
          <a:xfrm rot="5400000" flipH="1" flipV="1">
            <a:off x="5314831" y="1784987"/>
            <a:ext cx="629072" cy="455135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87DC4D-ADB3-E342-FBA6-113541ADD5D0}"/>
              </a:ext>
            </a:extLst>
          </p:cNvPr>
          <p:cNvSpPr/>
          <p:nvPr/>
        </p:nvSpPr>
        <p:spPr>
          <a:xfrm>
            <a:off x="4744566" y="4564727"/>
            <a:ext cx="166498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Alternates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D44E00C8-F8DE-ABE5-5960-8518C29E1E27}"/>
              </a:ext>
            </a:extLst>
          </p:cNvPr>
          <p:cNvCxnSpPr>
            <a:cxnSpLocks/>
            <a:stCxn id="38" idx="3"/>
            <a:endCxn id="19" idx="0"/>
          </p:cNvCxnSpPr>
          <p:nvPr/>
        </p:nvCxnSpPr>
        <p:spPr>
          <a:xfrm>
            <a:off x="4046220" y="1386840"/>
            <a:ext cx="1355580" cy="940250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9845EF5A-7ED6-C597-0094-56B3C506B3DB}"/>
              </a:ext>
            </a:extLst>
          </p:cNvPr>
          <p:cNvCxnSpPr>
            <a:stCxn id="8" idx="1"/>
            <a:endCxn id="30" idx="3"/>
          </p:cNvCxnSpPr>
          <p:nvPr/>
        </p:nvCxnSpPr>
        <p:spPr>
          <a:xfrm rot="10800000">
            <a:off x="1030125" y="876036"/>
            <a:ext cx="667257" cy="226218"/>
          </a:xfrm>
          <a:prstGeom prst="curved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622DC29E-B96F-D93D-D938-933B170FB860}"/>
              </a:ext>
            </a:extLst>
          </p:cNvPr>
          <p:cNvCxnSpPr>
            <a:cxnSpLocks/>
            <a:stCxn id="45" idx="1"/>
            <a:endCxn id="29" idx="3"/>
          </p:cNvCxnSpPr>
          <p:nvPr/>
        </p:nvCxnSpPr>
        <p:spPr>
          <a:xfrm rot="10800000">
            <a:off x="7521918" y="1698018"/>
            <a:ext cx="1154323" cy="33583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000B78D4-E169-152B-75AE-F916ABA0E4D1}"/>
              </a:ext>
            </a:extLst>
          </p:cNvPr>
          <p:cNvCxnSpPr>
            <a:cxnSpLocks/>
            <a:stCxn id="43" idx="1"/>
            <a:endCxn id="29" idx="3"/>
          </p:cNvCxnSpPr>
          <p:nvPr/>
        </p:nvCxnSpPr>
        <p:spPr>
          <a:xfrm rot="10800000">
            <a:off x="7521917" y="1698018"/>
            <a:ext cx="877620" cy="318843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B581175C-9A13-F020-4DF1-D96EB348CE80}"/>
              </a:ext>
            </a:extLst>
          </p:cNvPr>
          <p:cNvCxnSpPr>
            <a:cxnSpLocks/>
            <a:stCxn id="8" idx="1"/>
            <a:endCxn id="31" idx="3"/>
          </p:cNvCxnSpPr>
          <p:nvPr/>
        </p:nvCxnSpPr>
        <p:spPr>
          <a:xfrm rot="10800000" flipV="1">
            <a:off x="1030125" y="1102253"/>
            <a:ext cx="667257" cy="198927"/>
          </a:xfrm>
          <a:prstGeom prst="curved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DB197A8E-470D-EE44-0576-E5C55DA3AA34}"/>
              </a:ext>
            </a:extLst>
          </p:cNvPr>
          <p:cNvCxnSpPr>
            <a:cxnSpLocks/>
            <a:stCxn id="8" idx="1"/>
            <a:endCxn id="32" idx="3"/>
          </p:cNvCxnSpPr>
          <p:nvPr/>
        </p:nvCxnSpPr>
        <p:spPr>
          <a:xfrm rot="10800000" flipV="1">
            <a:off x="1030125" y="1102254"/>
            <a:ext cx="667257" cy="682248"/>
          </a:xfrm>
          <a:prstGeom prst="curved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DE88C3B7-865B-43D4-DC80-B29E41456421}"/>
              </a:ext>
            </a:extLst>
          </p:cNvPr>
          <p:cNvCxnSpPr>
            <a:cxnSpLocks/>
            <a:stCxn id="44" idx="0"/>
            <a:endCxn id="19" idx="2"/>
          </p:cNvCxnSpPr>
          <p:nvPr/>
        </p:nvCxnSpPr>
        <p:spPr>
          <a:xfrm rot="5400000" flipH="1" flipV="1">
            <a:off x="4925906" y="2828251"/>
            <a:ext cx="607723" cy="34406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78865D4-8FB6-5F36-037C-D5DB100E0B73}"/>
              </a:ext>
            </a:extLst>
          </p:cNvPr>
          <p:cNvSpPr/>
          <p:nvPr/>
        </p:nvSpPr>
        <p:spPr>
          <a:xfrm>
            <a:off x="5988976" y="822317"/>
            <a:ext cx="142526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Distributor PN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440063D-0208-2224-475F-65A2DFDCF34F}"/>
              </a:ext>
            </a:extLst>
          </p:cNvPr>
          <p:cNvSpPr/>
          <p:nvPr/>
        </p:nvSpPr>
        <p:spPr>
          <a:xfrm>
            <a:off x="5978658" y="337002"/>
            <a:ext cx="142526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Distributor PN X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260675FF-109F-DD66-094C-22246E3312E0}"/>
              </a:ext>
            </a:extLst>
          </p:cNvPr>
          <p:cNvCxnSpPr>
            <a:cxnSpLocks/>
            <a:stCxn id="29" idx="0"/>
            <a:endCxn id="65" idx="2"/>
          </p:cNvCxnSpPr>
          <p:nvPr/>
        </p:nvCxnSpPr>
        <p:spPr>
          <a:xfrm rot="5400000" flipH="1" flipV="1">
            <a:off x="6534665" y="1346411"/>
            <a:ext cx="321703" cy="1218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3CBEAE2-FEAD-286C-A635-F48CD09943AE}"/>
              </a:ext>
            </a:extLst>
          </p:cNvPr>
          <p:cNvSpPr txBox="1"/>
          <p:nvPr/>
        </p:nvSpPr>
        <p:spPr>
          <a:xfrm>
            <a:off x="119581" y="3792327"/>
            <a:ext cx="3097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Mapping Out The Data Relationships</a:t>
            </a:r>
          </a:p>
          <a:p>
            <a:r>
              <a:rPr lang="en-US" sz="3200" dirty="0"/>
              <a:t>(Ideal Case)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059664-BE34-8374-AD48-EBB089C48946}"/>
              </a:ext>
            </a:extLst>
          </p:cNvPr>
          <p:cNvSpPr txBox="1"/>
          <p:nvPr/>
        </p:nvSpPr>
        <p:spPr>
          <a:xfrm>
            <a:off x="1870474" y="1900450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CAD Models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F1E52B-7B5F-F393-1591-21A15E614FD2}"/>
              </a:ext>
            </a:extLst>
          </p:cNvPr>
          <p:cNvSpPr txBox="1"/>
          <p:nvPr/>
        </p:nvSpPr>
        <p:spPr>
          <a:xfrm>
            <a:off x="4343317" y="5937782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Internal Data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1D7F857-FB34-8EEE-7696-16B646C837DF}"/>
              </a:ext>
            </a:extLst>
          </p:cNvPr>
          <p:cNvSpPr txBox="1"/>
          <p:nvPr/>
        </p:nvSpPr>
        <p:spPr>
          <a:xfrm>
            <a:off x="9512961" y="2868567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Parametrics</a:t>
            </a:r>
            <a:endParaRPr lang="en-US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6CC717-7050-AB78-29AD-7B01F7089737}"/>
              </a:ext>
            </a:extLst>
          </p:cNvPr>
          <p:cNvSpPr txBox="1"/>
          <p:nvPr/>
        </p:nvSpPr>
        <p:spPr>
          <a:xfrm>
            <a:off x="9188871" y="5524001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Supply Chain</a:t>
            </a:r>
          </a:p>
        </p:txBody>
      </p:sp>
      <p:pic>
        <p:nvPicPr>
          <p:cNvPr id="90" name="Graphic 89" descr="Treasure Map with solid fill">
            <a:extLst>
              <a:ext uri="{FF2B5EF4-FFF2-40B4-BE49-F238E27FC236}">
                <a16:creationId xmlns:a16="http://schemas.microsoft.com/office/drawing/2014/main" id="{161468B2-B20F-680D-3402-8D6529C8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553" y="2929595"/>
            <a:ext cx="914400" cy="914400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9B8620-CC78-ED94-A83C-EC566D320DFE}"/>
              </a:ext>
            </a:extLst>
          </p:cNvPr>
          <p:cNvSpPr/>
          <p:nvPr/>
        </p:nvSpPr>
        <p:spPr>
          <a:xfrm>
            <a:off x="3570895" y="5031032"/>
            <a:ext cx="241803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Categories / Taxonomy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90958AC-9A0A-0021-1C63-BF45510FEC62}"/>
              </a:ext>
            </a:extLst>
          </p:cNvPr>
          <p:cNvSpPr/>
          <p:nvPr/>
        </p:nvSpPr>
        <p:spPr>
          <a:xfrm>
            <a:off x="10126678" y="2431412"/>
            <a:ext cx="10702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CA2D33F-3F43-3650-935F-27E435976F0B}"/>
              </a:ext>
            </a:extLst>
          </p:cNvPr>
          <p:cNvSpPr/>
          <p:nvPr/>
        </p:nvSpPr>
        <p:spPr>
          <a:xfrm>
            <a:off x="3590851" y="5519214"/>
            <a:ext cx="241803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Workflow &amp; Processes</a:t>
            </a:r>
          </a:p>
        </p:txBody>
      </p:sp>
    </p:spTree>
    <p:extLst>
      <p:ext uri="{BB962C8B-B14F-4D97-AF65-F5344CB8AC3E}">
        <p14:creationId xmlns:p14="http://schemas.microsoft.com/office/powerpoint/2010/main" val="313285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9940B77-CD95-BCCC-0769-34BA3E7A044A}"/>
              </a:ext>
            </a:extLst>
          </p:cNvPr>
          <p:cNvSpPr/>
          <p:nvPr/>
        </p:nvSpPr>
        <p:spPr>
          <a:xfrm>
            <a:off x="8676240" y="746511"/>
            <a:ext cx="2967519" cy="2574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471A6B7-2D05-06A0-2741-6BA58723C777}"/>
              </a:ext>
            </a:extLst>
          </p:cNvPr>
          <p:cNvSpPr/>
          <p:nvPr/>
        </p:nvSpPr>
        <p:spPr>
          <a:xfrm>
            <a:off x="3295045" y="3304146"/>
            <a:ext cx="3525378" cy="29975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9DAD2CF-4401-0111-BB4C-8E4EA3D9C7D7}"/>
              </a:ext>
            </a:extLst>
          </p:cNvPr>
          <p:cNvSpPr/>
          <p:nvPr/>
        </p:nvSpPr>
        <p:spPr>
          <a:xfrm>
            <a:off x="8399537" y="3781677"/>
            <a:ext cx="2967519" cy="22095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9B439B6-7FCE-283F-77C4-8C7313EFC7E0}"/>
              </a:ext>
            </a:extLst>
          </p:cNvPr>
          <p:cNvSpPr/>
          <p:nvPr/>
        </p:nvSpPr>
        <p:spPr>
          <a:xfrm>
            <a:off x="189157" y="320040"/>
            <a:ext cx="3857063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12B6-4074-8EA1-311C-B5E966FD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5B16-93E0-40AF-AE38-92D84858BC03}" type="datetime1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8AC51-9708-7F28-890C-047A5ABD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D676-B8FC-ED7C-F5E6-E0C0A0E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E36D3-6423-4164-A18F-2BED867A6869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7A3582-DAED-FA4A-ABCF-39004DB5DFB4}"/>
              </a:ext>
            </a:extLst>
          </p:cNvPr>
          <p:cNvSpPr/>
          <p:nvPr/>
        </p:nvSpPr>
        <p:spPr>
          <a:xfrm>
            <a:off x="2739025" y="917588"/>
            <a:ext cx="830565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Symbol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CEE60-AF61-E602-434B-A84632AC3D25}"/>
              </a:ext>
            </a:extLst>
          </p:cNvPr>
          <p:cNvSpPr/>
          <p:nvPr/>
        </p:nvSpPr>
        <p:spPr>
          <a:xfrm>
            <a:off x="1697381" y="917588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Footprint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B5081B-8A07-2EF1-DD89-ADB0680F1020}"/>
              </a:ext>
            </a:extLst>
          </p:cNvPr>
          <p:cNvSpPr/>
          <p:nvPr/>
        </p:nvSpPr>
        <p:spPr>
          <a:xfrm>
            <a:off x="1597600" y="1372738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3D Model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8FD47A-59AE-1EF8-349D-B367001D6597}"/>
              </a:ext>
            </a:extLst>
          </p:cNvPr>
          <p:cNvSpPr/>
          <p:nvPr/>
        </p:nvSpPr>
        <p:spPr>
          <a:xfrm>
            <a:off x="2627896" y="1370024"/>
            <a:ext cx="110580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Sim Models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424C8E-0791-39CB-6AFA-FB07A99F6F3B}"/>
              </a:ext>
            </a:extLst>
          </p:cNvPr>
          <p:cNvSpPr/>
          <p:nvPr/>
        </p:nvSpPr>
        <p:spPr>
          <a:xfrm>
            <a:off x="8948492" y="925872"/>
            <a:ext cx="636381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Value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B405BB-454B-BD15-C252-83EA037BEEB3}"/>
              </a:ext>
            </a:extLst>
          </p:cNvPr>
          <p:cNvSpPr/>
          <p:nvPr/>
        </p:nvSpPr>
        <p:spPr>
          <a:xfrm>
            <a:off x="8948492" y="1912529"/>
            <a:ext cx="95479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Tolerance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439369-BCA8-A450-1FF3-3FAE07AB34D9}"/>
              </a:ext>
            </a:extLst>
          </p:cNvPr>
          <p:cNvSpPr/>
          <p:nvPr/>
        </p:nvSpPr>
        <p:spPr>
          <a:xfrm>
            <a:off x="9745078" y="920356"/>
            <a:ext cx="70678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669322-0CE3-E84E-573F-956AC29BEE54}"/>
              </a:ext>
            </a:extLst>
          </p:cNvPr>
          <p:cNvSpPr/>
          <p:nvPr/>
        </p:nvSpPr>
        <p:spPr>
          <a:xfrm>
            <a:off x="10227378" y="1408628"/>
            <a:ext cx="98868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Datasheet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064294-1ED8-41C9-4644-7AD76C198DD1}"/>
              </a:ext>
            </a:extLst>
          </p:cNvPr>
          <p:cNvSpPr/>
          <p:nvPr/>
        </p:nvSpPr>
        <p:spPr>
          <a:xfrm>
            <a:off x="8586141" y="4130608"/>
            <a:ext cx="878739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Lifecycle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21EFDC-38B1-15A9-B671-CE07792AA8A2}"/>
              </a:ext>
            </a:extLst>
          </p:cNvPr>
          <p:cNvSpPr/>
          <p:nvPr/>
        </p:nvSpPr>
        <p:spPr>
          <a:xfrm>
            <a:off x="9560720" y="4132737"/>
            <a:ext cx="116782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21F31E-5F50-5A50-1A14-DD02EF4D5CE3}"/>
              </a:ext>
            </a:extLst>
          </p:cNvPr>
          <p:cNvSpPr/>
          <p:nvPr/>
        </p:nvSpPr>
        <p:spPr>
          <a:xfrm>
            <a:off x="8578562" y="4577532"/>
            <a:ext cx="1105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Compliance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3D5A15-D6D2-CE1A-2868-A2E41411C98F}"/>
              </a:ext>
            </a:extLst>
          </p:cNvPr>
          <p:cNvSpPr/>
          <p:nvPr/>
        </p:nvSpPr>
        <p:spPr>
          <a:xfrm>
            <a:off x="9768433" y="4577532"/>
            <a:ext cx="6814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Risk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927C6F-000D-242B-AE71-55D32901CA48}"/>
              </a:ext>
            </a:extLst>
          </p:cNvPr>
          <p:cNvSpPr/>
          <p:nvPr/>
        </p:nvSpPr>
        <p:spPr>
          <a:xfrm>
            <a:off x="4824942" y="2327090"/>
            <a:ext cx="115371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Internal PN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A6C896-FECA-B6BA-A6AC-0D8B7A7CDCBD}"/>
              </a:ext>
            </a:extLst>
          </p:cNvPr>
          <p:cNvSpPr/>
          <p:nvPr/>
        </p:nvSpPr>
        <p:spPr>
          <a:xfrm>
            <a:off x="3590851" y="4094371"/>
            <a:ext cx="1153715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Where Used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CEF5FD-F983-1E7B-F188-C4E3A6A325BD}"/>
              </a:ext>
            </a:extLst>
          </p:cNvPr>
          <p:cNvSpPr/>
          <p:nvPr/>
        </p:nvSpPr>
        <p:spPr>
          <a:xfrm>
            <a:off x="4870367" y="4088282"/>
            <a:ext cx="147098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PLM/ERP Fields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2FB11B-6AEE-5A55-7A4D-A59E731EA5E7}"/>
              </a:ext>
            </a:extLst>
          </p:cNvPr>
          <p:cNvSpPr/>
          <p:nvPr/>
        </p:nvSpPr>
        <p:spPr>
          <a:xfrm>
            <a:off x="8948492" y="1403677"/>
            <a:ext cx="1146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Dimensions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E9D7A5-11C9-1726-38D7-D68F51FF9D27}"/>
              </a:ext>
            </a:extLst>
          </p:cNvPr>
          <p:cNvSpPr/>
          <p:nvPr/>
        </p:nvSpPr>
        <p:spPr>
          <a:xfrm>
            <a:off x="8953045" y="2423772"/>
            <a:ext cx="10702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Coeffcient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1F1A8E-353B-F1B1-556E-9717ACEBE149}"/>
              </a:ext>
            </a:extLst>
          </p:cNvPr>
          <p:cNvSpPr/>
          <p:nvPr/>
        </p:nvSpPr>
        <p:spPr>
          <a:xfrm>
            <a:off x="8578562" y="5020017"/>
            <a:ext cx="81636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Pricing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8CF63D-D698-8F57-359B-92615A28A93D}"/>
              </a:ext>
            </a:extLst>
          </p:cNvPr>
          <p:cNvSpPr/>
          <p:nvPr/>
        </p:nvSpPr>
        <p:spPr>
          <a:xfrm>
            <a:off x="9483175" y="5023906"/>
            <a:ext cx="110580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Alternates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A3F3064-80C4-EC07-5663-DAA841841A5B}"/>
              </a:ext>
            </a:extLst>
          </p:cNvPr>
          <p:cNvSpPr/>
          <p:nvPr/>
        </p:nvSpPr>
        <p:spPr>
          <a:xfrm>
            <a:off x="9991060" y="1912529"/>
            <a:ext cx="47263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95E5EE2-6B50-A907-3CC4-0A01413573C1}"/>
              </a:ext>
            </a:extLst>
          </p:cNvPr>
          <p:cNvSpPr/>
          <p:nvPr/>
        </p:nvSpPr>
        <p:spPr>
          <a:xfrm>
            <a:off x="3615015" y="3607661"/>
            <a:ext cx="553377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AVL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6288F85-37B4-28C8-2592-06F367482B1A}"/>
              </a:ext>
            </a:extLst>
          </p:cNvPr>
          <p:cNvSpPr/>
          <p:nvPr/>
        </p:nvSpPr>
        <p:spPr>
          <a:xfrm>
            <a:off x="5856935" y="1513352"/>
            <a:ext cx="166498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Manufacturer PN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2B33D37-C5B8-152D-13E6-E219958A6D05}"/>
              </a:ext>
            </a:extLst>
          </p:cNvPr>
          <p:cNvSpPr/>
          <p:nvPr/>
        </p:nvSpPr>
        <p:spPr>
          <a:xfrm>
            <a:off x="460106" y="691370"/>
            <a:ext cx="57001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C23AE3-BED4-ABD9-9F83-CC5008834396}"/>
              </a:ext>
            </a:extLst>
          </p:cNvPr>
          <p:cNvSpPr/>
          <p:nvPr/>
        </p:nvSpPr>
        <p:spPr>
          <a:xfrm>
            <a:off x="460106" y="1116515"/>
            <a:ext cx="57001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8028E3-93AB-F2C3-1BA8-4933CAAB70B4}"/>
              </a:ext>
            </a:extLst>
          </p:cNvPr>
          <p:cNvSpPr/>
          <p:nvPr/>
        </p:nvSpPr>
        <p:spPr>
          <a:xfrm>
            <a:off x="460106" y="1599836"/>
            <a:ext cx="57001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14CE11-78C2-7EBA-7A91-FB0D0DE0E798}"/>
              </a:ext>
            </a:extLst>
          </p:cNvPr>
          <p:cNvSpPr/>
          <p:nvPr/>
        </p:nvSpPr>
        <p:spPr>
          <a:xfrm>
            <a:off x="4298731" y="3607661"/>
            <a:ext cx="162171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Associates BOMS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D75F310-50D0-D3C1-A3BD-7BB9B2966038}"/>
              </a:ext>
            </a:extLst>
          </p:cNvPr>
          <p:cNvSpPr/>
          <p:nvPr/>
        </p:nvSpPr>
        <p:spPr>
          <a:xfrm>
            <a:off x="3590851" y="4564727"/>
            <a:ext cx="101133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History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6964BB83-DC55-1F84-4D10-34F10197C09A}"/>
              </a:ext>
            </a:extLst>
          </p:cNvPr>
          <p:cNvCxnSpPr>
            <a:cxnSpLocks/>
            <a:stCxn id="19" idx="0"/>
            <a:endCxn id="29" idx="1"/>
          </p:cNvCxnSpPr>
          <p:nvPr/>
        </p:nvCxnSpPr>
        <p:spPr>
          <a:xfrm rot="5400000" flipH="1" flipV="1">
            <a:off x="5314831" y="1784987"/>
            <a:ext cx="629072" cy="455135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87DC4D-ADB3-E342-FBA6-113541ADD5D0}"/>
              </a:ext>
            </a:extLst>
          </p:cNvPr>
          <p:cNvSpPr/>
          <p:nvPr/>
        </p:nvSpPr>
        <p:spPr>
          <a:xfrm>
            <a:off x="4744566" y="4564727"/>
            <a:ext cx="166498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Alternates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D44E00C8-F8DE-ABE5-5960-8518C29E1E27}"/>
              </a:ext>
            </a:extLst>
          </p:cNvPr>
          <p:cNvCxnSpPr>
            <a:cxnSpLocks/>
            <a:stCxn id="38" idx="3"/>
            <a:endCxn id="19" idx="0"/>
          </p:cNvCxnSpPr>
          <p:nvPr/>
        </p:nvCxnSpPr>
        <p:spPr>
          <a:xfrm>
            <a:off x="4046220" y="1386840"/>
            <a:ext cx="1355580" cy="940250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9845EF5A-7ED6-C597-0094-56B3C506B3DB}"/>
              </a:ext>
            </a:extLst>
          </p:cNvPr>
          <p:cNvCxnSpPr>
            <a:stCxn id="8" idx="1"/>
            <a:endCxn id="30" idx="3"/>
          </p:cNvCxnSpPr>
          <p:nvPr/>
        </p:nvCxnSpPr>
        <p:spPr>
          <a:xfrm rot="10800000">
            <a:off x="1030125" y="876036"/>
            <a:ext cx="667257" cy="226218"/>
          </a:xfrm>
          <a:prstGeom prst="curved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622DC29E-B96F-D93D-D938-933B170FB860}"/>
              </a:ext>
            </a:extLst>
          </p:cNvPr>
          <p:cNvCxnSpPr>
            <a:cxnSpLocks/>
            <a:stCxn id="45" idx="1"/>
            <a:endCxn id="29" idx="3"/>
          </p:cNvCxnSpPr>
          <p:nvPr/>
        </p:nvCxnSpPr>
        <p:spPr>
          <a:xfrm rot="10800000">
            <a:off x="7521918" y="1698018"/>
            <a:ext cx="1154323" cy="33583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000B78D4-E169-152B-75AE-F916ABA0E4D1}"/>
              </a:ext>
            </a:extLst>
          </p:cNvPr>
          <p:cNvCxnSpPr>
            <a:cxnSpLocks/>
            <a:stCxn id="43" idx="1"/>
            <a:endCxn id="29" idx="3"/>
          </p:cNvCxnSpPr>
          <p:nvPr/>
        </p:nvCxnSpPr>
        <p:spPr>
          <a:xfrm rot="10800000">
            <a:off x="7521917" y="1698018"/>
            <a:ext cx="877620" cy="318843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B581175C-9A13-F020-4DF1-D96EB348CE80}"/>
              </a:ext>
            </a:extLst>
          </p:cNvPr>
          <p:cNvCxnSpPr>
            <a:cxnSpLocks/>
            <a:stCxn id="8" idx="1"/>
            <a:endCxn id="31" idx="3"/>
          </p:cNvCxnSpPr>
          <p:nvPr/>
        </p:nvCxnSpPr>
        <p:spPr>
          <a:xfrm rot="10800000" flipV="1">
            <a:off x="1030125" y="1102253"/>
            <a:ext cx="667257" cy="198927"/>
          </a:xfrm>
          <a:prstGeom prst="curved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DB197A8E-470D-EE44-0576-E5C55DA3AA34}"/>
              </a:ext>
            </a:extLst>
          </p:cNvPr>
          <p:cNvCxnSpPr>
            <a:cxnSpLocks/>
            <a:stCxn id="8" idx="1"/>
            <a:endCxn id="32" idx="3"/>
          </p:cNvCxnSpPr>
          <p:nvPr/>
        </p:nvCxnSpPr>
        <p:spPr>
          <a:xfrm rot="10800000" flipV="1">
            <a:off x="1030125" y="1102254"/>
            <a:ext cx="667257" cy="682248"/>
          </a:xfrm>
          <a:prstGeom prst="curved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DE88C3B7-865B-43D4-DC80-B29E41456421}"/>
              </a:ext>
            </a:extLst>
          </p:cNvPr>
          <p:cNvCxnSpPr>
            <a:cxnSpLocks/>
            <a:stCxn id="44" idx="0"/>
            <a:endCxn id="19" idx="2"/>
          </p:cNvCxnSpPr>
          <p:nvPr/>
        </p:nvCxnSpPr>
        <p:spPr>
          <a:xfrm rot="5400000" flipH="1" flipV="1">
            <a:off x="4925905" y="2828251"/>
            <a:ext cx="607724" cy="34406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78865D4-8FB6-5F36-037C-D5DB100E0B73}"/>
              </a:ext>
            </a:extLst>
          </p:cNvPr>
          <p:cNvSpPr/>
          <p:nvPr/>
        </p:nvSpPr>
        <p:spPr>
          <a:xfrm>
            <a:off x="5988976" y="822317"/>
            <a:ext cx="142526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Distributor PN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440063D-0208-2224-475F-65A2DFDCF34F}"/>
              </a:ext>
            </a:extLst>
          </p:cNvPr>
          <p:cNvSpPr/>
          <p:nvPr/>
        </p:nvSpPr>
        <p:spPr>
          <a:xfrm>
            <a:off x="5978658" y="337002"/>
            <a:ext cx="142526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Distributor PN X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260675FF-109F-DD66-094C-22246E3312E0}"/>
              </a:ext>
            </a:extLst>
          </p:cNvPr>
          <p:cNvCxnSpPr>
            <a:cxnSpLocks/>
            <a:stCxn id="29" idx="0"/>
            <a:endCxn id="65" idx="2"/>
          </p:cNvCxnSpPr>
          <p:nvPr/>
        </p:nvCxnSpPr>
        <p:spPr>
          <a:xfrm rot="5400000" flipH="1" flipV="1">
            <a:off x="6534665" y="1346411"/>
            <a:ext cx="321703" cy="1218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3CBEAE2-FEAD-286C-A635-F48CD09943AE}"/>
              </a:ext>
            </a:extLst>
          </p:cNvPr>
          <p:cNvSpPr txBox="1"/>
          <p:nvPr/>
        </p:nvSpPr>
        <p:spPr>
          <a:xfrm>
            <a:off x="119581" y="3792327"/>
            <a:ext cx="3097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Mapping Out The Data Relationships</a:t>
            </a:r>
          </a:p>
          <a:p>
            <a:r>
              <a:rPr lang="en-US" sz="3200" dirty="0"/>
              <a:t>(Typical)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059664-BE34-8374-AD48-EBB089C48946}"/>
              </a:ext>
            </a:extLst>
          </p:cNvPr>
          <p:cNvSpPr txBox="1"/>
          <p:nvPr/>
        </p:nvSpPr>
        <p:spPr>
          <a:xfrm>
            <a:off x="1870474" y="1900450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CAD Models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F1E52B-7B5F-F393-1591-21A15E614FD2}"/>
              </a:ext>
            </a:extLst>
          </p:cNvPr>
          <p:cNvSpPr txBox="1"/>
          <p:nvPr/>
        </p:nvSpPr>
        <p:spPr>
          <a:xfrm>
            <a:off x="4250160" y="5879076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Internal Data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1D7F857-FB34-8EEE-7696-16B646C837DF}"/>
              </a:ext>
            </a:extLst>
          </p:cNvPr>
          <p:cNvSpPr txBox="1"/>
          <p:nvPr/>
        </p:nvSpPr>
        <p:spPr>
          <a:xfrm>
            <a:off x="9512961" y="2868567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Parametrics</a:t>
            </a:r>
            <a:endParaRPr lang="en-US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6CC717-7050-AB78-29AD-7B01F7089737}"/>
              </a:ext>
            </a:extLst>
          </p:cNvPr>
          <p:cNvSpPr txBox="1"/>
          <p:nvPr/>
        </p:nvSpPr>
        <p:spPr>
          <a:xfrm>
            <a:off x="9188871" y="5524001"/>
            <a:ext cx="142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Supply Chain</a:t>
            </a:r>
          </a:p>
        </p:txBody>
      </p:sp>
      <p:pic>
        <p:nvPicPr>
          <p:cNvPr id="90" name="Graphic 89" descr="Treasure Map with solid fill">
            <a:extLst>
              <a:ext uri="{FF2B5EF4-FFF2-40B4-BE49-F238E27FC236}">
                <a16:creationId xmlns:a16="http://schemas.microsoft.com/office/drawing/2014/main" id="{161468B2-B20F-680D-3402-8D6529C8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553" y="2929595"/>
            <a:ext cx="914400" cy="914400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9B8620-CC78-ED94-A83C-EC566D320DFE}"/>
              </a:ext>
            </a:extLst>
          </p:cNvPr>
          <p:cNvSpPr/>
          <p:nvPr/>
        </p:nvSpPr>
        <p:spPr>
          <a:xfrm>
            <a:off x="3570895" y="5031032"/>
            <a:ext cx="241803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Categories / Taxonomy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FD1DA88-6F31-4B71-C27B-982051ABE850}"/>
              </a:ext>
            </a:extLst>
          </p:cNvPr>
          <p:cNvSpPr/>
          <p:nvPr/>
        </p:nvSpPr>
        <p:spPr>
          <a:xfrm>
            <a:off x="7762704" y="3036858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4D18A1F-9A2B-CAB2-B99E-931C3932BEE3}"/>
              </a:ext>
            </a:extLst>
          </p:cNvPr>
          <p:cNvSpPr/>
          <p:nvPr/>
        </p:nvSpPr>
        <p:spPr>
          <a:xfrm>
            <a:off x="1241201" y="960973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90958AC-9A0A-0021-1C63-BF45510FEC62}"/>
              </a:ext>
            </a:extLst>
          </p:cNvPr>
          <p:cNvSpPr/>
          <p:nvPr/>
        </p:nvSpPr>
        <p:spPr>
          <a:xfrm>
            <a:off x="10126678" y="2431412"/>
            <a:ext cx="107021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5298685-2154-24C9-75C3-7CBE914841AE}"/>
              </a:ext>
            </a:extLst>
          </p:cNvPr>
          <p:cNvSpPr/>
          <p:nvPr/>
        </p:nvSpPr>
        <p:spPr>
          <a:xfrm>
            <a:off x="3645786" y="1368553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73D2642-5BDD-8E28-4B0C-26C636720A56}"/>
              </a:ext>
            </a:extLst>
          </p:cNvPr>
          <p:cNvSpPr/>
          <p:nvPr/>
        </p:nvSpPr>
        <p:spPr>
          <a:xfrm>
            <a:off x="3333205" y="4095842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16D6FC1-5EF3-FE34-ED9C-971D6B2C1E2F}"/>
              </a:ext>
            </a:extLst>
          </p:cNvPr>
          <p:cNvSpPr/>
          <p:nvPr/>
        </p:nvSpPr>
        <p:spPr>
          <a:xfrm>
            <a:off x="3424379" y="4569372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0007E2-7967-823C-09AC-2A8488338026}"/>
              </a:ext>
            </a:extLst>
          </p:cNvPr>
          <p:cNvGrpSpPr/>
          <p:nvPr/>
        </p:nvGrpSpPr>
        <p:grpSpPr>
          <a:xfrm>
            <a:off x="4779911" y="2807711"/>
            <a:ext cx="1600480" cy="369332"/>
            <a:chOff x="5063322" y="2807711"/>
            <a:chExt cx="1600480" cy="36933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5417D98F-3B89-9049-2731-1E132A6F9714}"/>
                </a:ext>
              </a:extLst>
            </p:cNvPr>
            <p:cNvSpPr/>
            <p:nvPr/>
          </p:nvSpPr>
          <p:spPr>
            <a:xfrm>
              <a:off x="5308222" y="2837947"/>
              <a:ext cx="1355580" cy="308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Manual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A9032C4-3788-482E-55BE-721D6F8AC920}"/>
                </a:ext>
              </a:extLst>
            </p:cNvPr>
            <p:cNvSpPr/>
            <p:nvPr/>
          </p:nvSpPr>
          <p:spPr>
            <a:xfrm>
              <a:off x="5063322" y="2807711"/>
              <a:ext cx="369332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FFC000"/>
                  </a:solidFill>
                </a:rPr>
                <a:t>i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211B84-8DD0-2AB1-966C-E7C7F1F71E39}"/>
              </a:ext>
            </a:extLst>
          </p:cNvPr>
          <p:cNvGrpSpPr/>
          <p:nvPr/>
        </p:nvGrpSpPr>
        <p:grpSpPr>
          <a:xfrm>
            <a:off x="6993928" y="1784811"/>
            <a:ext cx="1600480" cy="369332"/>
            <a:chOff x="5063322" y="2807711"/>
            <a:chExt cx="1600480" cy="369332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9E167FA-3C9A-88ED-31C6-C85F17470A76}"/>
                </a:ext>
              </a:extLst>
            </p:cNvPr>
            <p:cNvSpPr/>
            <p:nvPr/>
          </p:nvSpPr>
          <p:spPr>
            <a:xfrm>
              <a:off x="5308222" y="2837947"/>
              <a:ext cx="1355580" cy="308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Manual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F6FD396-B4CD-39FD-C45A-C5E18E0E08D5}"/>
                </a:ext>
              </a:extLst>
            </p:cNvPr>
            <p:cNvSpPr/>
            <p:nvPr/>
          </p:nvSpPr>
          <p:spPr>
            <a:xfrm>
              <a:off x="5063322" y="2807711"/>
              <a:ext cx="369332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FFC000"/>
                  </a:solidFill>
                </a:rPr>
                <a:t>i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8E0392D-A6A0-D408-C13D-346596E59B51}"/>
              </a:ext>
            </a:extLst>
          </p:cNvPr>
          <p:cNvSpPr/>
          <p:nvPr/>
        </p:nvSpPr>
        <p:spPr>
          <a:xfrm>
            <a:off x="3570895" y="5502250"/>
            <a:ext cx="2418032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Workflow &amp; Processes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7D418C7-97E5-DC26-D89E-E51B866E3304}"/>
              </a:ext>
            </a:extLst>
          </p:cNvPr>
          <p:cNvSpPr/>
          <p:nvPr/>
        </p:nvSpPr>
        <p:spPr>
          <a:xfrm>
            <a:off x="3347298" y="5492692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9C39686-7197-0B4E-7F90-E8A0F4BF1B5D}"/>
              </a:ext>
            </a:extLst>
          </p:cNvPr>
          <p:cNvSpPr/>
          <p:nvPr/>
        </p:nvSpPr>
        <p:spPr>
          <a:xfrm>
            <a:off x="5804261" y="3597011"/>
            <a:ext cx="369332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8914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37707-FEF4-D621-1677-084759FE7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FAEE4-D544-FAD9-E119-AF4DC39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00E12-1D8E-8DC1-F4D4-B6210294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2A95-DAA4-A789-4DF2-8A5AF7A1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2CA7A16-CBFE-8B9C-2692-DEB847A5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45364"/>
            <a:ext cx="10972800" cy="760358"/>
          </a:xfrm>
        </p:spPr>
        <p:txBody>
          <a:bodyPr/>
          <a:lstStyle/>
          <a:p>
            <a:r>
              <a:rPr lang="en-US" dirty="0"/>
              <a:t>Common Challenges for CAD Models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5371A23-2786-A250-DB56-2CF10C16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600201"/>
            <a:ext cx="6319704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Sharing libraries between designers and EEs</a:t>
            </a:r>
          </a:p>
          <a:p>
            <a:r>
              <a:rPr lang="en-US" b="1" dirty="0"/>
              <a:t>Tracking and controlling changes to symbols</a:t>
            </a:r>
          </a:p>
          <a:p>
            <a:r>
              <a:rPr lang="en-US" b="1" dirty="0"/>
              <a:t>Building and verifying models</a:t>
            </a:r>
          </a:p>
          <a:p>
            <a:r>
              <a:rPr lang="en-US" b="1" dirty="0"/>
              <a:t>Making sure designs are using latest models</a:t>
            </a:r>
          </a:p>
          <a:p>
            <a:r>
              <a:rPr lang="en-US" b="1" dirty="0"/>
              <a:t>Creating many copies of symbols for </a:t>
            </a:r>
            <a:r>
              <a:rPr lang="en-US" b="1" dirty="0" err="1"/>
              <a:t>discretes</a:t>
            </a:r>
            <a:endParaRPr lang="en-US" b="1" dirty="0"/>
          </a:p>
          <a:p>
            <a:r>
              <a:rPr lang="en-US" b="1" dirty="0"/>
              <a:t>Managing large number/types of files</a:t>
            </a:r>
          </a:p>
          <a:p>
            <a:r>
              <a:rPr lang="en-US" b="1" dirty="0"/>
              <a:t>Figuring out what designs are using what models</a:t>
            </a:r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BCFA-BD34-618E-53E8-6D120362E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489" y="2706333"/>
            <a:ext cx="4164416" cy="17921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142370-D4C3-3A99-E447-4E214061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207" y="1701806"/>
            <a:ext cx="1790792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8064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46FB-EDE5-232C-4F04-D0748E6C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0BC51-229E-0B09-4A84-9A65BD91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B70-FE9B-4399-90AF-D829FC9BE117}" type="datetime1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0A683-B3C0-9533-6C8F-C48EBB0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 Design Automation,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A7475-6FA6-8094-68CA-903B9466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5781-B7A8-4F7C-A567-1FA5D8B0F1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2A1C507-51DF-4901-C546-BCE5F8A9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54396"/>
            <a:ext cx="10972800" cy="760358"/>
          </a:xfrm>
        </p:spPr>
        <p:txBody>
          <a:bodyPr/>
          <a:lstStyle/>
          <a:p>
            <a:r>
              <a:rPr lang="en-US" dirty="0"/>
              <a:t>Common Challenges for Parametric Data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B3DC356-A393-7C37-75F0-D59EF64A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600201"/>
            <a:ext cx="8182144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Centralizing your parts into tables with different fields</a:t>
            </a:r>
          </a:p>
          <a:p>
            <a:r>
              <a:rPr lang="en-US" b="1" dirty="0"/>
              <a:t>Bringing in your existing libraries into a database of tables</a:t>
            </a:r>
          </a:p>
          <a:p>
            <a:r>
              <a:rPr lang="en-US" b="1" dirty="0"/>
              <a:t>Time and accuracy in pulling data out of datasheets</a:t>
            </a:r>
          </a:p>
          <a:p>
            <a:r>
              <a:rPr lang="en-US" b="1" dirty="0"/>
              <a:t>Standardizing descriptions and field names</a:t>
            </a:r>
          </a:p>
          <a:p>
            <a:r>
              <a:rPr lang="en-US" b="1" dirty="0"/>
              <a:t>Different types of components have different properties</a:t>
            </a:r>
          </a:p>
          <a:p>
            <a:r>
              <a:rPr lang="en-US" b="1" dirty="0"/>
              <a:t>Managing properties symbol by symbol</a:t>
            </a:r>
          </a:p>
          <a:p>
            <a:r>
              <a:rPr lang="en-US" b="1" dirty="0"/>
              <a:t>Researching and finding parts by field data</a:t>
            </a:r>
          </a:p>
          <a:p>
            <a:r>
              <a:rPr lang="en-US" b="1" dirty="0"/>
              <a:t>Collaborating and approving parts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611B0-0B39-B169-2DF4-CE80EB65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79" y="3759945"/>
            <a:ext cx="3733800" cy="2594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3E216-1963-4C3E-F1B5-23B46E60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730" y="354396"/>
            <a:ext cx="1803493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85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114348f2-3fb3-43ce-a364-a5633a24acb8">Active</Status>
    <Document_x0020_Type xmlns="114348f2-3fb3-43ce-a364-a5633a24acb8" xsi:nil="true"/>
    <Manufacturer xmlns="114348f2-3fb3-43ce-a364-a5633a24acb8" xsi:nil="true"/>
    <Product_x0020_Family xmlns="114348f2-3fb3-43ce-a364-a5633a24acb8" xsi:nil="true"/>
    <Expiration_x0020_Date0 xmlns="114348f2-3fb3-43ce-a364-a5633a24acb8" xsi:nil="true"/>
    <Access xmlns="114348f2-3fb3-43ce-a364-a5633a24acb8" xsi:nil="true"/>
    <Release xmlns="114348f2-3fb3-43ce-a364-a5633a24acb8" xsi:nil="true"/>
    <Doc_x0020_Type xmlns="114348f2-3fb3-43ce-a364-a5633a24acb8" xsi:nil="true"/>
    <SharedWithUsers xmlns="89129cdc-2ddc-40ff-b255-11976e10fe5c">
      <UserInfo>
        <DisplayName>Michael Gartland</DisplayName>
        <AccountId>59</AccountId>
        <AccountType/>
      </UserInfo>
      <UserInfo>
        <DisplayName>Gopu Achath</DisplayName>
        <AccountId>17</AccountId>
        <AccountType/>
      </UserInfo>
      <UserInfo>
        <DisplayName>John Salamone</DisplayName>
        <AccountId>44</AccountId>
        <AccountType/>
      </UserInfo>
      <UserInfo>
        <DisplayName>Emmanuel  Marcano III</DisplayName>
        <AccountId>104</AccountId>
        <AccountType/>
      </UserInfo>
      <UserInfo>
        <DisplayName>Manny Marcano</DisplayName>
        <AccountId>95</AccountId>
        <AccountType/>
      </UserInfo>
      <UserInfo>
        <DisplayName>Chris Banton</DisplayName>
        <AccountId>10</AccountId>
        <AccountType/>
      </UserInfo>
      <UserInfo>
        <DisplayName>Dan Reed</DisplayName>
        <AccountId>48</AccountId>
        <AccountType/>
      </UserInfo>
      <UserInfo>
        <DisplayName>Ganga Mithun</DisplayName>
        <AccountId>116</AccountId>
        <AccountType/>
      </UserInfo>
      <UserInfo>
        <DisplayName>Shannon Henry</DisplayName>
        <AccountId>71</AccountId>
        <AccountType/>
      </UserInfo>
    </SharedWithUsers>
    <EventDate xmlns="114348f2-3fb3-43ce-a364-a5633a24ac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099692F279B43AD280AD54ED045E2" ma:contentTypeVersion="17" ma:contentTypeDescription="Create a new document." ma:contentTypeScope="" ma:versionID="08a4b595b9a77b3d675c7aeacac581da">
  <xsd:schema xmlns:xsd="http://www.w3.org/2001/XMLSchema" xmlns:xs="http://www.w3.org/2001/XMLSchema" xmlns:p="http://schemas.microsoft.com/office/2006/metadata/properties" xmlns:ns2="114348f2-3fb3-43ce-a364-a5633a24acb8" xmlns:ns3="89129cdc-2ddc-40ff-b255-11976e10fe5c" targetNamespace="http://schemas.microsoft.com/office/2006/metadata/properties" ma:root="true" ma:fieldsID="dd7ece4942a77f3f2906fe0e496e8d40" ns2:_="" ns3:_="">
    <xsd:import namespace="114348f2-3fb3-43ce-a364-a5633a24acb8"/>
    <xsd:import namespace="89129cdc-2ddc-40ff-b255-11976e10fe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ocument_x0020_Type" minOccurs="0"/>
                <xsd:element ref="ns2:Doc_x0020_Type" minOccurs="0"/>
                <xsd:element ref="ns2:Access" minOccurs="0"/>
                <xsd:element ref="ns2:Manufacturer" minOccurs="0"/>
                <xsd:element ref="ns2:Product_x0020_Family" minOccurs="0"/>
                <xsd:element ref="ns2:Status" minOccurs="0"/>
                <xsd:element ref="ns2:Expiration_x0020_Date0" minOccurs="0"/>
                <xsd:element ref="ns3:SharedWithUsers" minOccurs="0"/>
                <xsd:element ref="ns3:SharedWithDetails" minOccurs="0"/>
                <xsd:element ref="ns2:Releas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Ev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348f2-3fb3-43ce-a364-a5633a24a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0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oc_x0020_Type" ma:index="11" nillable="true" ma:displayName="Doc Type" ma:format="Dropdown" ma:internalName="Doc_x0020_Type">
      <xsd:simpleType>
        <xsd:restriction base="dms:Choice">
          <xsd:enumeration value="Product Overview"/>
          <xsd:enumeration value="Solution Overview"/>
          <xsd:enumeration value="Process Doc"/>
          <xsd:enumeration value="Datasheet"/>
          <xsd:enumeration value="E-book"/>
          <xsd:enumeration value="Whitepaper"/>
          <xsd:enumeration value="Blog Post"/>
          <xsd:enumeration value="Press Release"/>
          <xsd:enumeration value="Promotion Sheet"/>
          <xsd:enumeration value="Pricelist"/>
          <xsd:enumeration value="Value Prompter"/>
          <xsd:enumeration value="What's New"/>
          <xsd:enumeration value="Product Feature"/>
          <xsd:enumeration value="Demo/Training Recording"/>
          <xsd:enumeration value="Feature Matrix"/>
          <xsd:enumeration value="Sales/Mktg Meeting"/>
          <xsd:enumeration value="Cadence Request Doc"/>
          <xsd:enumeration value="Promotion Info"/>
          <xsd:enumeration value="Template"/>
          <xsd:enumeration value="Nurture Flow"/>
        </xsd:restriction>
      </xsd:simpleType>
    </xsd:element>
    <xsd:element name="Access" ma:index="12" nillable="true" ma:displayName="Access" ma:format="Dropdown" ma:internalName="Access">
      <xsd:simpleType>
        <xsd:restriction base="dms:Choice">
          <xsd:enumeration value="Internal"/>
          <xsd:enumeration value="Customer Facing"/>
          <xsd:enumeration value="Enter Choice #3"/>
        </xsd:restriction>
      </xsd:simpleType>
    </xsd:element>
    <xsd:element name="Manufacturer" ma:index="13" nillable="true" ma:displayName="Manufacturer" ma:format="Dropdown" ma:internalName="Manufacturer">
      <xsd:simpleType>
        <xsd:restriction base="dms:Choice">
          <xsd:enumeration value="Cadence"/>
          <xsd:enumeration value="EMA"/>
          <xsd:enumeration value="Dassault"/>
          <xsd:enumeration value="SkillCAD"/>
          <xsd:enumeration value="BQR"/>
        </xsd:restriction>
      </xsd:simpleType>
    </xsd:element>
    <xsd:element name="Product_x0020_Family" ma:index="14" nillable="true" ma:displayName="Product Family" ma:format="Dropdown" ma:internalName="Product_x0020_Famil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rCAD"/>
                    <xsd:enumeration value="Allegro"/>
                    <xsd:enumeration value="Sigrity"/>
                    <xsd:enumeration value="AWR"/>
                    <xsd:enumeration value="Clarity"/>
                    <xsd:enumeration value="Celsius"/>
                    <xsd:enumeration value="Numeca"/>
                    <xsd:enumeration value="Pointwise"/>
                    <xsd:enumeration value="SkillCAD"/>
                    <xsd:enumeration value="System Capture"/>
                    <xsd:enumeration value="Pulse"/>
                    <xsd:enumeration value="Allegro X"/>
                    <xsd:enumeration value="PSPice"/>
                    <xsd:enumeration value="Xcellium"/>
                    <xsd:enumeration value="inspectAR"/>
                  </xsd:restriction>
                </xsd:simpleType>
              </xsd:element>
            </xsd:sequence>
          </xsd:extension>
        </xsd:complexContent>
      </xsd:complexType>
    </xsd:element>
    <xsd:element name="Status" ma:index="15" nillable="true" ma:displayName="Status" ma:default="Active" ma:format="Dropdown" ma:internalName="Status">
      <xsd:simpleType>
        <xsd:restriction base="dms:Choice">
          <xsd:enumeration value="Active"/>
          <xsd:enumeration value="Expired"/>
          <xsd:enumeration value="Draft"/>
        </xsd:restriction>
      </xsd:simpleType>
    </xsd:element>
    <xsd:element name="Expiration_x0020_Date0" ma:index="16" nillable="true" ma:displayName="Expiration Date" ma:format="DateOnly" ma:internalName="Expiration_x0020_Date0">
      <xsd:simpleType>
        <xsd:restriction base="dms:DateTime"/>
      </xsd:simpleType>
    </xsd:element>
    <xsd:element name="Release" ma:index="19" nillable="true" ma:displayName="Release" ma:format="Dropdown" ma:internalName="Release">
      <xsd:simpleType>
        <xsd:restriction base="dms:Choice">
          <xsd:enumeration value="17.4"/>
          <xsd:enumeration value="17.4 QIR1"/>
          <xsd:enumeration value="17.4 QIR2"/>
          <xsd:enumeration value="17.4 QIR3"/>
          <xsd:enumeration value="AWRv16"/>
          <xsd:enumeration value="AWRv1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ventDate" ma:index="24" nillable="true" ma:displayName="Event Date" ma:format="DateOnly" ma:internalName="Even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29cdc-2ddc-40ff-b255-11976e10fe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544C0B-7B94-43B6-8761-848290A2A458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9129cdc-2ddc-40ff-b255-11976e10fe5c"/>
    <ds:schemaRef ds:uri="114348f2-3fb3-43ce-a364-a5633a24acb8"/>
  </ds:schemaRefs>
</ds:datastoreItem>
</file>

<file path=customXml/itemProps2.xml><?xml version="1.0" encoding="utf-8"?>
<ds:datastoreItem xmlns:ds="http://schemas.openxmlformats.org/officeDocument/2006/customXml" ds:itemID="{82BDFA7D-01D2-46CF-80E2-47C3DB5E8111}">
  <ds:schemaRefs>
    <ds:schemaRef ds:uri="114348f2-3fb3-43ce-a364-a5633a24acb8"/>
    <ds:schemaRef ds:uri="89129cdc-2ddc-40ff-b255-11976e10fe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D7CB0A-830D-41D6-B419-57AC294E2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949</Words>
  <Application>Microsoft Office PowerPoint</Application>
  <PresentationFormat>Widescreen</PresentationFormat>
  <Paragraphs>305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Frutiger LT Std 55 Roman</vt:lpstr>
      <vt:lpstr>Frutiger 45 Light</vt:lpstr>
      <vt:lpstr>Helvetica</vt:lpstr>
      <vt:lpstr>Arial</vt:lpstr>
      <vt:lpstr>Office Theme</vt:lpstr>
      <vt:lpstr>Deconstructing the Modern CAD Library</vt:lpstr>
      <vt:lpstr>Why So Much Focus On Libraries?</vt:lpstr>
      <vt:lpstr>What Does a CAD Library Item Consist Of?</vt:lpstr>
      <vt:lpstr>What makes up a modern library?</vt:lpstr>
      <vt:lpstr>PowerPoint Presentation</vt:lpstr>
      <vt:lpstr>PowerPoint Presentation</vt:lpstr>
      <vt:lpstr>PowerPoint Presentation</vt:lpstr>
      <vt:lpstr>Common Challenges for CAD Models</vt:lpstr>
      <vt:lpstr>Common Challenges for Parametric Data</vt:lpstr>
      <vt:lpstr>Common Challenges for Internal Part Numbering</vt:lpstr>
      <vt:lpstr>Common Challenges for Database Organization</vt:lpstr>
      <vt:lpstr>Common Challenges for Part Health &amp; Supply Chain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Zero Touch BOM: Designing With Supply Chain In Mind</dc:title>
  <dc:creator>Vernon Densler</dc:creator>
  <cp:lastModifiedBy>Chris Banton</cp:lastModifiedBy>
  <cp:revision>39</cp:revision>
  <dcterms:created xsi:type="dcterms:W3CDTF">2019-03-01T14:43:00Z</dcterms:created>
  <dcterms:modified xsi:type="dcterms:W3CDTF">2024-04-17T13:10:25Z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0x0101002BE099692F279B43AD280AD54ED045E2</vt:lpwstr>
  </property>
</Properties>
</file>